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7"/>
  </p:notesMasterIdLst>
  <p:sldIdLst>
    <p:sldId id="256" r:id="rId2"/>
    <p:sldId id="314" r:id="rId3"/>
    <p:sldId id="309" r:id="rId4"/>
    <p:sldId id="257" r:id="rId5"/>
    <p:sldId id="263" r:id="rId6"/>
    <p:sldId id="264" r:id="rId7"/>
    <p:sldId id="266" r:id="rId8"/>
    <p:sldId id="267" r:id="rId9"/>
    <p:sldId id="268" r:id="rId10"/>
    <p:sldId id="269" r:id="rId11"/>
    <p:sldId id="315" r:id="rId12"/>
    <p:sldId id="271" r:id="rId13"/>
    <p:sldId id="272" r:id="rId14"/>
    <p:sldId id="313" r:id="rId15"/>
    <p:sldId id="258" r:id="rId16"/>
    <p:sldId id="259" r:id="rId17"/>
    <p:sldId id="308" r:id="rId18"/>
    <p:sldId id="273" r:id="rId19"/>
    <p:sldId id="260" r:id="rId20"/>
    <p:sldId id="261" r:id="rId21"/>
    <p:sldId id="274" r:id="rId22"/>
    <p:sldId id="275" r:id="rId23"/>
    <p:sldId id="310" r:id="rId24"/>
    <p:sldId id="311" r:id="rId25"/>
    <p:sldId id="312"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60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8/25/2025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B1C360E-2221-4A8A-A833-845CC96854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7580018-939E-46D8-8991-7CFDBB3D51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A9D00D53-49F5-4398-80E1-8103863C32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26FEF98-36C8-457B-8AE1-C8C1C5E86657}" type="slidenum">
              <a:rPr lang="en-US" altLang="en-US">
                <a:latin typeface="Arial" panose="020B0604020202020204" pitchFamily="34" charset="0"/>
              </a:rPr>
              <a:pPr eaLnBrk="1" hangingPunct="1">
                <a:spcBef>
                  <a:spcPct val="0"/>
                </a:spcBef>
              </a:pPr>
              <a:t>13</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0EB4DDD2-F513-4D03-A12D-F4EBB6EEC9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AE47E64-798C-4FA5-9A01-C186798D35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8AAF6671-CF57-4FE7-9564-BC1BD2D3F8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A4161F-D1BC-4775-A27C-095A4F1500A1}" type="slidenum">
              <a:rPr lang="en-US" altLang="en-US">
                <a:latin typeface="Arial" panose="020B0604020202020204" pitchFamily="34" charset="0"/>
              </a:rPr>
              <a:pPr>
                <a:spcBef>
                  <a:spcPct val="0"/>
                </a:spcBef>
              </a:pPr>
              <a:t>22</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Illusory and Implied Promises</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0E9AC-7E0D-4781-BB94-1D08F6060C18}"/>
              </a:ext>
            </a:extLst>
          </p:cNvPr>
          <p:cNvSpPr>
            <a:spLocks noGrp="1"/>
          </p:cNvSpPr>
          <p:nvPr>
            <p:ph type="title"/>
          </p:nvPr>
        </p:nvSpPr>
        <p:spPr/>
        <p:txBody>
          <a:bodyPr/>
          <a:lstStyle/>
          <a:p>
            <a:r>
              <a:rPr lang="en-US" sz="32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Wood v. Lucy, Lady Duff-Gordon</a:t>
            </a:r>
            <a:endParaRPr lang="en-US" dirty="0"/>
          </a:p>
        </p:txBody>
      </p:sp>
      <p:sp>
        <p:nvSpPr>
          <p:cNvPr id="3" name="Content Placeholder 2">
            <a:extLst>
              <a:ext uri="{FF2B5EF4-FFF2-40B4-BE49-F238E27FC236}">
                <a16:creationId xmlns:a16="http://schemas.microsoft.com/office/drawing/2014/main" id="{AD29C825-E351-4BD8-9E98-F4386B3BBA3F}"/>
              </a:ext>
            </a:extLst>
          </p:cNvPr>
          <p:cNvSpPr>
            <a:spLocks noGrp="1"/>
          </p:cNvSpPr>
          <p:nvPr>
            <p:ph idx="1"/>
          </p:nvPr>
        </p:nvSpPr>
        <p:spPr>
          <a:xfrm>
            <a:off x="381000" y="838200"/>
            <a:ext cx="8305800" cy="5410200"/>
          </a:xfrm>
        </p:spPr>
        <p:txBody>
          <a:bodyPr/>
          <a:lstStyle/>
          <a:p>
            <a:pPr marL="0" marR="0">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What did Lucy promise?  </a:t>
            </a:r>
          </a:p>
          <a:p>
            <a:pPr marL="679450" lvl="2">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She gave Wood the exclusive right to market her designs; they agreed to split the profits.  </a:t>
            </a:r>
            <a:endParaRPr lang="en-US" sz="2800" dirty="0">
              <a:latin typeface="Arial" panose="020B0604020202020204" pitchFamily="34" charset="0"/>
              <a:ea typeface="Times New Roman" panose="02020603050405020304" pitchFamily="18" charset="0"/>
              <a:cs typeface="Arial" panose="020B0604020202020204" pitchFamily="34" charset="0"/>
            </a:endParaRPr>
          </a:p>
          <a:p>
            <a:pPr marL="327025" lvl="1">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Did she keep promise?  </a:t>
            </a:r>
          </a:p>
          <a:p>
            <a:pPr marL="679450" lvl="2">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No.  She marketed designs elsewhere and didn't share profits.  </a:t>
            </a:r>
          </a:p>
          <a:p>
            <a:pPr marL="327025" lvl="1">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So Wood is trying to enforce </a:t>
            </a:r>
            <a:r>
              <a:rPr lang="en-US" sz="2800" i="1" dirty="0">
                <a:effectLst/>
                <a:latin typeface="Arial" panose="020B0604020202020204" pitchFamily="34" charset="0"/>
                <a:ea typeface="Times New Roman" panose="02020603050405020304" pitchFamily="18" charset="0"/>
                <a:cs typeface="Arial" panose="020B0604020202020204" pitchFamily="34" charset="0"/>
              </a:rPr>
              <a:t>Lucy's</a:t>
            </a:r>
            <a:r>
              <a:rPr lang="en-US" sz="2800" dirty="0">
                <a:effectLst/>
                <a:latin typeface="Arial" panose="020B0604020202020204" pitchFamily="34" charset="0"/>
                <a:ea typeface="Times New Roman" panose="02020603050405020304" pitchFamily="18" charset="0"/>
                <a:cs typeface="Arial" panose="020B0604020202020204" pitchFamily="34" charset="0"/>
              </a:rPr>
              <a:t> promise.  Question:  Is there consideration for Lucy's promise?  </a:t>
            </a:r>
          </a:p>
          <a:p>
            <a:pPr marL="679450" lvl="2">
              <a:spcBef>
                <a:spcPts val="0"/>
              </a:spcBef>
              <a:spcAft>
                <a:spcPts val="0"/>
              </a:spcAft>
            </a:pPr>
            <a:r>
              <a:rPr lang="en-US" sz="2800" dirty="0">
                <a:effectLst/>
                <a:latin typeface="Arial" panose="020B0604020202020204" pitchFamily="34" charset="0"/>
                <a:ea typeface="Times New Roman" panose="02020603050405020304" pitchFamily="18" charset="0"/>
                <a:cs typeface="Arial" panose="020B0604020202020204" pitchFamily="34" charset="0"/>
              </a:rPr>
              <a:t>We have to look at what Wood promised in return.  Wood promised to pay half of the revenues and give monthly accounts.  </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1594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B0EA-66B5-9AF2-C34E-15B96308A82C}"/>
              </a:ext>
            </a:extLst>
          </p:cNvPr>
          <p:cNvSpPr>
            <a:spLocks noGrp="1"/>
          </p:cNvSpPr>
          <p:nvPr>
            <p:ph type="title"/>
          </p:nvPr>
        </p:nvSpPr>
        <p:spPr/>
        <p:txBody>
          <a:bodyPr/>
          <a:lstStyle/>
          <a:p>
            <a:r>
              <a:rPr lang="en-US" dirty="0"/>
              <a:t>The Problem</a:t>
            </a:r>
          </a:p>
        </p:txBody>
      </p:sp>
      <p:sp>
        <p:nvSpPr>
          <p:cNvPr id="3" name="Content Placeholder 2">
            <a:extLst>
              <a:ext uri="{FF2B5EF4-FFF2-40B4-BE49-F238E27FC236}">
                <a16:creationId xmlns:a16="http://schemas.microsoft.com/office/drawing/2014/main" id="{F59A5748-2B63-458F-82B8-D6618D8252A0}"/>
              </a:ext>
            </a:extLst>
          </p:cNvPr>
          <p:cNvSpPr>
            <a:spLocks noGrp="1"/>
          </p:cNvSpPr>
          <p:nvPr>
            <p:ph idx="1"/>
          </p:nvPr>
        </p:nvSpPr>
        <p:spPr/>
        <p:txBody>
          <a:bodyPr/>
          <a:lstStyle/>
          <a:p>
            <a:pPr marL="327025" lvl="1">
              <a:spcBef>
                <a:spcPts val="0"/>
              </a:spcBef>
              <a:spcAft>
                <a:spcPts val="0"/>
              </a:spcAft>
            </a:pPr>
            <a:r>
              <a:rPr lang="en-US" sz="3200" dirty="0">
                <a:latin typeface="Arial" panose="020B0604020202020204" pitchFamily="34" charset="0"/>
                <a:ea typeface="Times New Roman" panose="02020603050405020304" pitchFamily="18" charset="0"/>
                <a:cs typeface="Arial" panose="020B0604020202020204" pitchFamily="34" charset="0"/>
              </a:rPr>
              <a:t>Did the contract say he promised to </a:t>
            </a:r>
            <a:r>
              <a:rPr lang="en-US" sz="3200" i="1" dirty="0">
                <a:latin typeface="Arial" panose="020B0604020202020204" pitchFamily="34" charset="0"/>
                <a:ea typeface="Times New Roman" panose="02020603050405020304" pitchFamily="18" charset="0"/>
                <a:cs typeface="Arial" panose="020B0604020202020204" pitchFamily="34" charset="0"/>
              </a:rPr>
              <a:t>generate </a:t>
            </a:r>
            <a:r>
              <a:rPr lang="en-US" sz="3200" dirty="0">
                <a:latin typeface="Arial" panose="020B0604020202020204" pitchFamily="34" charset="0"/>
                <a:ea typeface="Times New Roman" panose="02020603050405020304" pitchFamily="18" charset="0"/>
                <a:cs typeface="Arial" panose="020B0604020202020204" pitchFamily="34" charset="0"/>
              </a:rPr>
              <a:t>any revenues?  Or doing anything at all to promote Lucy's fashions.  </a:t>
            </a:r>
          </a:p>
          <a:p>
            <a:pPr marL="679450" lvl="2">
              <a:spcBef>
                <a:spcPts val="0"/>
              </a:spcBef>
              <a:spcAft>
                <a:spcPts val="0"/>
              </a:spcAft>
            </a:pPr>
            <a:r>
              <a:rPr lang="en-US" sz="3200" dirty="0">
                <a:latin typeface="Arial" panose="020B0604020202020204" pitchFamily="34" charset="0"/>
                <a:ea typeface="Times New Roman" panose="02020603050405020304" pitchFamily="18" charset="0"/>
                <a:cs typeface="Arial" panose="020B0604020202020204" pitchFamily="34" charset="0"/>
              </a:rPr>
              <a:t>No.  </a:t>
            </a:r>
          </a:p>
          <a:p>
            <a:pPr marL="327025" lvl="1">
              <a:spcBef>
                <a:spcPts val="0"/>
              </a:spcBef>
              <a:spcAft>
                <a:spcPts val="0"/>
              </a:spcAft>
            </a:pPr>
            <a:r>
              <a:rPr lang="en-US" sz="3200" dirty="0">
                <a:latin typeface="Arial" panose="020B0604020202020204" pitchFamily="34" charset="0"/>
                <a:ea typeface="Times New Roman" panose="02020603050405020304" pitchFamily="18" charset="0"/>
                <a:cs typeface="Arial" panose="020B0604020202020204" pitchFamily="34" charset="0"/>
              </a:rPr>
              <a:t>So </a:t>
            </a:r>
            <a:r>
              <a:rPr lang="en-US" sz="3200" i="1" dirty="0">
                <a:latin typeface="Arial" panose="020B0604020202020204" pitchFamily="34" charset="0"/>
                <a:ea typeface="Times New Roman" panose="02020603050405020304" pitchFamily="18" charset="0"/>
                <a:cs typeface="Arial" panose="020B0604020202020204" pitchFamily="34" charset="0"/>
              </a:rPr>
              <a:t>if we go just by what is written in the contract</a:t>
            </a:r>
            <a:r>
              <a:rPr lang="en-US" sz="3200" dirty="0">
                <a:latin typeface="Arial" panose="020B0604020202020204" pitchFamily="34" charset="0"/>
                <a:ea typeface="Times New Roman" panose="02020603050405020304" pitchFamily="18" charset="0"/>
                <a:cs typeface="Arial" panose="020B0604020202020204" pitchFamily="34" charset="0"/>
              </a:rPr>
              <a:t>, we have an illusory promise and there is no consideration.  </a:t>
            </a:r>
          </a:p>
          <a:p>
            <a:endParaRPr lang="en-US" dirty="0"/>
          </a:p>
        </p:txBody>
      </p:sp>
    </p:spTree>
    <p:extLst>
      <p:ext uri="{BB962C8B-B14F-4D97-AF65-F5344CB8AC3E}">
        <p14:creationId xmlns:p14="http://schemas.microsoft.com/office/powerpoint/2010/main" val="873350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46DF9-2809-421A-BC2D-124828E3BB76}"/>
              </a:ext>
            </a:extLst>
          </p:cNvPr>
          <p:cNvSpPr>
            <a:spLocks noGrp="1"/>
          </p:cNvSpPr>
          <p:nvPr>
            <p:ph type="title"/>
          </p:nvPr>
        </p:nvSpPr>
        <p:spPr/>
        <p:txBody>
          <a:bodyPr/>
          <a:lstStyle/>
          <a:p>
            <a:r>
              <a:rPr lang="en-US" dirty="0"/>
              <a:t>The Court Implies A Promise</a:t>
            </a:r>
          </a:p>
        </p:txBody>
      </p:sp>
      <p:sp>
        <p:nvSpPr>
          <p:cNvPr id="3" name="Content Placeholder 2">
            <a:extLst>
              <a:ext uri="{FF2B5EF4-FFF2-40B4-BE49-F238E27FC236}">
                <a16:creationId xmlns:a16="http://schemas.microsoft.com/office/drawing/2014/main" id="{B022BF9B-2E78-4F3C-BA7E-5ED7D46ADD21}"/>
              </a:ext>
            </a:extLst>
          </p:cNvPr>
          <p:cNvSpPr>
            <a:spLocks noGrp="1"/>
          </p:cNvSpPr>
          <p:nvPr>
            <p:ph idx="1"/>
          </p:nvPr>
        </p:nvSpPr>
        <p:spPr/>
        <p:txBody>
          <a:bodyPr/>
          <a:lstStyle/>
          <a:p>
            <a:r>
              <a:rPr lang="en-US" sz="3200" dirty="0">
                <a:effectLst/>
                <a:latin typeface="Arial" panose="020B0604020202020204" pitchFamily="34" charset="0"/>
                <a:ea typeface="Times New Roman" panose="02020603050405020304" pitchFamily="18" charset="0"/>
                <a:cs typeface="Arial" panose="020B0604020202020204" pitchFamily="34" charset="0"/>
              </a:rPr>
              <a:t>The court implies a promise that Wood would make reasonable efforts to market the goods.  </a:t>
            </a:r>
          </a:p>
          <a:p>
            <a:r>
              <a:rPr lang="en-US" sz="3200" dirty="0">
                <a:effectLst/>
                <a:latin typeface="Arial" panose="020B0604020202020204" pitchFamily="34" charset="0"/>
                <a:ea typeface="Times New Roman" panose="02020603050405020304" pitchFamily="18" charset="0"/>
                <a:cs typeface="Arial" panose="020B0604020202020204" pitchFamily="34" charset="0"/>
              </a:rPr>
              <a:t>This is a non-illusory promise that serves as consideration.</a:t>
            </a:r>
          </a:p>
          <a:p>
            <a:endParaRPr lang="en-US" dirty="0"/>
          </a:p>
        </p:txBody>
      </p:sp>
    </p:spTree>
    <p:extLst>
      <p:ext uri="{BB962C8B-B14F-4D97-AF65-F5344CB8AC3E}">
        <p14:creationId xmlns:p14="http://schemas.microsoft.com/office/powerpoint/2010/main" val="13340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939A37F-6226-4631-9B29-F027388030D1}"/>
              </a:ext>
            </a:extLst>
          </p:cNvPr>
          <p:cNvSpPr>
            <a:spLocks noGrp="1"/>
          </p:cNvSpPr>
          <p:nvPr>
            <p:ph type="title"/>
          </p:nvPr>
        </p:nvSpPr>
        <p:spPr>
          <a:xfrm>
            <a:off x="457200" y="238125"/>
            <a:ext cx="8229600" cy="1139825"/>
          </a:xfrm>
        </p:spPr>
        <p:txBody>
          <a:bodyPr/>
          <a:lstStyle/>
          <a:p>
            <a:r>
              <a:rPr lang="en-US" altLang="en-US" i="1" dirty="0"/>
              <a:t>Wood v. Lucy</a:t>
            </a:r>
          </a:p>
        </p:txBody>
      </p:sp>
      <p:pic>
        <p:nvPicPr>
          <p:cNvPr id="7171" name="Content Placeholder 3">
            <a:extLst>
              <a:ext uri="{FF2B5EF4-FFF2-40B4-BE49-F238E27FC236}">
                <a16:creationId xmlns:a16="http://schemas.microsoft.com/office/drawing/2014/main" id="{D3C8222E-AB01-436F-AD19-EC4FBEB9B68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Content Placeholder 3">
            <a:extLst>
              <a:ext uri="{FF2B5EF4-FFF2-40B4-BE49-F238E27FC236}">
                <a16:creationId xmlns:a16="http://schemas.microsoft.com/office/drawing/2014/main" id="{DDE239E8-1057-41D8-952C-6E3B55E0A6B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a:extLst>
              <a:ext uri="{FF2B5EF4-FFF2-40B4-BE49-F238E27FC236}">
                <a16:creationId xmlns:a16="http://schemas.microsoft.com/office/drawing/2014/main" id="{B986AA9A-6E22-4AFC-B1A3-89FC69BAC4A1}"/>
              </a:ext>
            </a:extLst>
          </p:cNvPr>
          <p:cNvSpPr/>
          <p:nvPr/>
        </p:nvSpPr>
        <p:spPr>
          <a:xfrm>
            <a:off x="2133600"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7" name="Oval 6">
            <a:extLst>
              <a:ext uri="{FF2B5EF4-FFF2-40B4-BE49-F238E27FC236}">
                <a16:creationId xmlns:a16="http://schemas.microsoft.com/office/drawing/2014/main" id="{8BA79A2D-743F-4ECD-9D8C-BFC807BB1D83}"/>
              </a:ext>
            </a:extLst>
          </p:cNvPr>
          <p:cNvSpPr/>
          <p:nvPr/>
        </p:nvSpPr>
        <p:spPr>
          <a:xfrm>
            <a:off x="25495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a:extLst>
              <a:ext uri="{FF2B5EF4-FFF2-40B4-BE49-F238E27FC236}">
                <a16:creationId xmlns:a16="http://schemas.microsoft.com/office/drawing/2014/main" id="{CC64B467-6C8F-4D9C-A73C-C5F1CF41FA74}"/>
              </a:ext>
            </a:extLst>
          </p:cNvPr>
          <p:cNvSpPr/>
          <p:nvPr/>
        </p:nvSpPr>
        <p:spPr>
          <a:xfrm>
            <a:off x="32766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CA9C1FDA-3361-492F-B53C-21E40F87F329}"/>
              </a:ext>
            </a:extLst>
          </p:cNvPr>
          <p:cNvSpPr/>
          <p:nvPr/>
        </p:nvSpPr>
        <p:spPr>
          <a:xfrm>
            <a:off x="2803525"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0A6EC31-4AAE-492B-A2B0-1F89A95B1D37}"/>
              </a:ext>
            </a:extLst>
          </p:cNvPr>
          <p:cNvSpPr/>
          <p:nvPr/>
        </p:nvSpPr>
        <p:spPr>
          <a:xfrm>
            <a:off x="6172200" y="47244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1" name="Oval 10">
            <a:extLst>
              <a:ext uri="{FF2B5EF4-FFF2-40B4-BE49-F238E27FC236}">
                <a16:creationId xmlns:a16="http://schemas.microsoft.com/office/drawing/2014/main" id="{E49A0DCF-14A0-401D-9F27-E1CD3ADF4E66}"/>
              </a:ext>
            </a:extLst>
          </p:cNvPr>
          <p:cNvSpPr/>
          <p:nvPr/>
        </p:nvSpPr>
        <p:spPr>
          <a:xfrm>
            <a:off x="6607175"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a:extLst>
              <a:ext uri="{FF2B5EF4-FFF2-40B4-BE49-F238E27FC236}">
                <a16:creationId xmlns:a16="http://schemas.microsoft.com/office/drawing/2014/main" id="{2A2DD41C-F0F9-414C-AA87-BB8671E99A4F}"/>
              </a:ext>
            </a:extLst>
          </p:cNvPr>
          <p:cNvSpPr/>
          <p:nvPr/>
        </p:nvSpPr>
        <p:spPr>
          <a:xfrm>
            <a:off x="7334250"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2DF1FDB4-C391-4C67-9FE3-E7931A54058D}"/>
              </a:ext>
            </a:extLst>
          </p:cNvPr>
          <p:cNvSpPr/>
          <p:nvPr/>
        </p:nvSpPr>
        <p:spPr>
          <a:xfrm>
            <a:off x="6867525" y="57229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81" name="TextBox 13">
            <a:extLst>
              <a:ext uri="{FF2B5EF4-FFF2-40B4-BE49-F238E27FC236}">
                <a16:creationId xmlns:a16="http://schemas.microsoft.com/office/drawing/2014/main" id="{81CB51EA-3BE5-491C-9E01-331E758C5413}"/>
              </a:ext>
            </a:extLst>
          </p:cNvPr>
          <p:cNvSpPr txBox="1">
            <a:spLocks noChangeArrowheads="1"/>
          </p:cNvSpPr>
          <p:nvPr/>
        </p:nvSpPr>
        <p:spPr bwMode="auto">
          <a:xfrm>
            <a:off x="2133600" y="2667000"/>
            <a:ext cx="1257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Best effort</a:t>
            </a:r>
          </a:p>
        </p:txBody>
      </p:sp>
      <p:sp>
        <p:nvSpPr>
          <p:cNvPr id="7182" name="TextBox 14">
            <a:extLst>
              <a:ext uri="{FF2B5EF4-FFF2-40B4-BE49-F238E27FC236}">
                <a16:creationId xmlns:a16="http://schemas.microsoft.com/office/drawing/2014/main" id="{2ADE4671-DD4B-402D-9FC3-168A1FAF0FFD}"/>
              </a:ext>
            </a:extLst>
          </p:cNvPr>
          <p:cNvSpPr txBox="1">
            <a:spLocks noChangeArrowheads="1"/>
          </p:cNvSpPr>
          <p:nvPr/>
        </p:nvSpPr>
        <p:spPr bwMode="auto">
          <a:xfrm>
            <a:off x="7181850" y="2662238"/>
            <a:ext cx="12573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Best effort</a:t>
            </a:r>
          </a:p>
        </p:txBody>
      </p:sp>
      <p:sp>
        <p:nvSpPr>
          <p:cNvPr id="2" name="Scroll: Vertical 1">
            <a:extLst>
              <a:ext uri="{FF2B5EF4-FFF2-40B4-BE49-F238E27FC236}">
                <a16:creationId xmlns:a16="http://schemas.microsoft.com/office/drawing/2014/main" id="{BBC93AFE-6A42-49AC-B75D-9AFB8AC5BA13}"/>
              </a:ext>
            </a:extLst>
          </p:cNvPr>
          <p:cNvSpPr/>
          <p:nvPr/>
        </p:nvSpPr>
        <p:spPr>
          <a:xfrm>
            <a:off x="4200525" y="3886200"/>
            <a:ext cx="1473199" cy="1927225"/>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3" name="TextBox 2">
            <a:extLst>
              <a:ext uri="{FF2B5EF4-FFF2-40B4-BE49-F238E27FC236}">
                <a16:creationId xmlns:a16="http://schemas.microsoft.com/office/drawing/2014/main" id="{677EC5AF-1989-4144-B038-C1F8B669F4C3}"/>
              </a:ext>
            </a:extLst>
          </p:cNvPr>
          <p:cNvSpPr txBox="1"/>
          <p:nvPr/>
        </p:nvSpPr>
        <p:spPr>
          <a:xfrm>
            <a:off x="4384675" y="4495800"/>
            <a:ext cx="1231899" cy="646331"/>
          </a:xfrm>
          <a:prstGeom prst="rect">
            <a:avLst/>
          </a:prstGeom>
          <a:noFill/>
        </p:spPr>
        <p:txBody>
          <a:bodyPr wrap="square" rtlCol="0">
            <a:spAutoFit/>
          </a:bodyPr>
          <a:lstStyle/>
          <a:p>
            <a:r>
              <a:rPr lang="en-US" dirty="0"/>
              <a:t>Written Contract</a:t>
            </a:r>
          </a:p>
        </p:txBody>
      </p:sp>
      <p:sp>
        <p:nvSpPr>
          <p:cNvPr id="4" name="Left Brace 3">
            <a:extLst>
              <a:ext uri="{FF2B5EF4-FFF2-40B4-BE49-F238E27FC236}">
                <a16:creationId xmlns:a16="http://schemas.microsoft.com/office/drawing/2014/main" id="{4AAC2E05-D23E-4A9B-8746-291D44190B0F}"/>
              </a:ext>
            </a:extLst>
          </p:cNvPr>
          <p:cNvSpPr/>
          <p:nvPr/>
        </p:nvSpPr>
        <p:spPr>
          <a:xfrm>
            <a:off x="1274762" y="1219200"/>
            <a:ext cx="381000" cy="5410200"/>
          </a:xfrm>
          <a:prstGeom prst="leftBrace">
            <a:avLst/>
          </a:prstGeom>
          <a:ln w="571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3C0252B7-F7AB-46E9-899D-0EF81ED83090}"/>
              </a:ext>
            </a:extLst>
          </p:cNvPr>
          <p:cNvSpPr txBox="1"/>
          <p:nvPr/>
        </p:nvSpPr>
        <p:spPr>
          <a:xfrm>
            <a:off x="27781" y="3739634"/>
            <a:ext cx="1371600" cy="369332"/>
          </a:xfrm>
          <a:prstGeom prst="rect">
            <a:avLst/>
          </a:prstGeom>
          <a:noFill/>
        </p:spPr>
        <p:txBody>
          <a:bodyPr wrap="square" rtlCol="0">
            <a:spAutoFit/>
          </a:bodyPr>
          <a:lstStyle/>
          <a:p>
            <a:r>
              <a:rPr lang="en-US" dirty="0"/>
              <a:t>Agreement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D7C50-42ED-4D20-9944-FDE3595447E6}"/>
              </a:ext>
            </a:extLst>
          </p:cNvPr>
          <p:cNvSpPr>
            <a:spLocks noGrp="1"/>
          </p:cNvSpPr>
          <p:nvPr>
            <p:ph type="title"/>
          </p:nvPr>
        </p:nvSpPr>
        <p:spPr/>
        <p:txBody>
          <a:bodyPr/>
          <a:lstStyle/>
          <a:p>
            <a:r>
              <a:rPr lang="en-US" dirty="0"/>
              <a:t>Cardozo’s Argument In </a:t>
            </a:r>
            <a:r>
              <a:rPr lang="en-US" i="1" dirty="0"/>
              <a:t>Wood</a:t>
            </a:r>
          </a:p>
        </p:txBody>
      </p:sp>
      <p:sp>
        <p:nvSpPr>
          <p:cNvPr id="3" name="Content Placeholder 2">
            <a:extLst>
              <a:ext uri="{FF2B5EF4-FFF2-40B4-BE49-F238E27FC236}">
                <a16:creationId xmlns:a16="http://schemas.microsoft.com/office/drawing/2014/main" id="{87DFC002-852D-4CB6-93C8-809FFB0C1642}"/>
              </a:ext>
            </a:extLst>
          </p:cNvPr>
          <p:cNvSpPr>
            <a:spLocks noGrp="1"/>
          </p:cNvSpPr>
          <p:nvPr>
            <p:ph idx="1"/>
          </p:nvPr>
        </p:nvSpPr>
        <p:spPr/>
        <p:txBody>
          <a:bodyPr/>
          <a:lstStyle/>
          <a:p>
            <a:pPr marL="0" marR="0" indent="457200">
              <a:spcBef>
                <a:spcPts val="0"/>
              </a:spcBef>
              <a:spcAft>
                <a:spcPts val="0"/>
              </a:spcAft>
            </a:pPr>
            <a:r>
              <a:rPr lang="en-US" sz="1400" dirty="0">
                <a:solidFill>
                  <a:srgbClr val="000000"/>
                </a:solidFill>
                <a:effectLst/>
                <a:ea typeface="Times New Roman" panose="02020603050405020304" pitchFamily="18" charset="0"/>
              </a:rPr>
              <a:t>The implication of a promise here finds support in many circumstances. The defendant gave an exclusive privilege. She was to have no right for at least a year to place her own indorsements or market her own designs except through the agency of the plaintiff. The acceptance of the exclusive agency was an assumption of its duties.  . .  Many other terms of the agreement point the same way. We are told at the outset by way of recital that:</a:t>
            </a:r>
            <a:endParaRPr lang="en-US" sz="1400" dirty="0">
              <a:effectLst/>
              <a:ea typeface="Times New Roman" panose="02020603050405020304" pitchFamily="18" charset="0"/>
            </a:endParaRPr>
          </a:p>
          <a:p>
            <a:pPr marL="784225" lvl="1">
              <a:spcBef>
                <a:spcPts val="0"/>
              </a:spcBef>
              <a:spcAft>
                <a:spcPts val="0"/>
              </a:spcAft>
            </a:pPr>
            <a:r>
              <a:rPr lang="en-US" sz="1400" dirty="0">
                <a:solidFill>
                  <a:srgbClr val="000000"/>
                </a:solidFill>
                <a:effectLst/>
                <a:ea typeface="Times New Roman" panose="02020603050405020304" pitchFamily="18" charset="0"/>
              </a:rPr>
              <a:t>‘The said Otis F. Wood possesses a business organization adapted to the placing of such indorsements as the said Lucy, Lady Duff-Gordon, has approved.’</a:t>
            </a:r>
          </a:p>
          <a:p>
            <a:pPr marL="0">
              <a:spcBef>
                <a:spcPts val="0"/>
              </a:spcBef>
              <a:spcAft>
                <a:spcPts val="0"/>
              </a:spcAft>
            </a:pPr>
            <a:r>
              <a:rPr lang="en-US" sz="1400" dirty="0">
                <a:solidFill>
                  <a:srgbClr val="000000"/>
                </a:solidFill>
                <a:effectLst/>
                <a:ea typeface="Times New Roman" panose="02020603050405020304" pitchFamily="18" charset="0"/>
                <a:cs typeface="Times New Roman" panose="02020603050405020304" pitchFamily="18" charset="0"/>
              </a:rPr>
              <a:t>The implication is that the plaintiff's business organization will be used for the purpose for which it is adapted. But the terms of the defendant's compensation are even more significant. Her sole compensation for the grant of an exclusive agency is to be one-half of all the profits resulting from the plaintiff's efforts. Unless he gave his efforts, she could never get anything. Without an implied promise, the transaction cannot have such business ‘efficacy, as both parties must have intended that at all events it should have.’  Bowen, L. J., in the Moorcock, 14 P. D. 64, 68. But the contract does not stop there. The plaintiff goes on to promise that he will account monthly for all moneys received by him, and that he will take out all such patents and copyrights and trade-marks as may in his judgment be necessary to protect the rights and articles affected by the agreement. It is true, of course, as the Appellate Division has said, that if he was under no duty to try to market designs or to place certificates of indorsement, his promise to account for profits or take out copyrights would be valueless. But in determining the intention of the parties the promise has a value. It helps to enforce the conclusion that the plaintiff had some duties. His promise to pay the defendant one-half of the profits and revenues resulting from the exclusive agency and to render accounts monthly was a promise to use reasonable efforts to bring profits and revenues into existence. . . </a:t>
            </a:r>
            <a:endParaRPr lang="en-US" sz="1400" dirty="0"/>
          </a:p>
        </p:txBody>
      </p:sp>
    </p:spTree>
    <p:extLst>
      <p:ext uri="{BB962C8B-B14F-4D97-AF65-F5344CB8AC3E}">
        <p14:creationId xmlns:p14="http://schemas.microsoft.com/office/powerpoint/2010/main" val="3892350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3790-9F04-4C98-A3AA-73234DD38498}"/>
              </a:ext>
            </a:extLst>
          </p:cNvPr>
          <p:cNvSpPr>
            <a:spLocks noGrp="1"/>
          </p:cNvSpPr>
          <p:nvPr>
            <p:ph type="title"/>
          </p:nvPr>
        </p:nvSpPr>
        <p:spPr/>
        <p:txBody>
          <a:bodyPr/>
          <a:lstStyle/>
          <a:p>
            <a:r>
              <a:rPr lang="en-US" sz="2800" dirty="0">
                <a:effectLst/>
                <a:latin typeface="Verdana" panose="020B0604030504040204" pitchFamily="34" charset="0"/>
                <a:ea typeface="Times New Roman" panose="02020603050405020304" pitchFamily="18" charset="0"/>
                <a:cs typeface="Times New Roman" panose="02020603050405020304" pitchFamily="18" charset="0"/>
              </a:rPr>
              <a:t>Comments on Implied promises</a:t>
            </a:r>
            <a:br>
              <a:rPr lang="en-US" sz="1800" dirty="0">
                <a:effectLst/>
                <a:latin typeface="Verdana" panose="020B060403050404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AFEC5FC-E62B-4A04-B668-61579B933698}"/>
              </a:ext>
            </a:extLst>
          </p:cNvPr>
          <p:cNvSpPr>
            <a:spLocks noGrp="1"/>
          </p:cNvSpPr>
          <p:nvPr>
            <p:ph idx="1"/>
          </p:nvPr>
        </p:nvSpPr>
        <p:spPr>
          <a:xfrm>
            <a:off x="457200" y="1163637"/>
            <a:ext cx="8229600" cy="4530725"/>
          </a:xfrm>
        </p:spPr>
        <p:txBody>
          <a:bodyPr/>
          <a:lstStyle/>
          <a:p>
            <a:r>
              <a:rPr lang="en-US" sz="3200" dirty="0">
                <a:effectLst/>
                <a:ea typeface="Times New Roman" panose="02020603050405020304" pitchFamily="18" charset="0"/>
                <a:cs typeface="Times New Roman" panose="02020603050405020304" pitchFamily="18" charset="0"/>
              </a:rPr>
              <a:t>In </a:t>
            </a:r>
            <a:r>
              <a:rPr lang="en-US" sz="3200" i="1" dirty="0">
                <a:effectLst/>
                <a:ea typeface="Times New Roman" panose="02020603050405020304" pitchFamily="18" charset="0"/>
                <a:cs typeface="Times New Roman" panose="02020603050405020304" pitchFamily="18" charset="0"/>
              </a:rPr>
              <a:t>Dougherty v. Salt</a:t>
            </a:r>
            <a:r>
              <a:rPr lang="en-US" sz="3200" dirty="0">
                <a:effectLst/>
                <a:ea typeface="Times New Roman" panose="02020603050405020304" pitchFamily="18" charset="0"/>
                <a:cs typeface="Times New Roman" panose="02020603050405020304" pitchFamily="18" charset="0"/>
              </a:rPr>
              <a:t>, why not find implied promise that </a:t>
            </a:r>
            <a:r>
              <a:rPr lang="en-US" sz="3200" dirty="0" err="1">
                <a:effectLst/>
                <a:ea typeface="Times New Roman" panose="02020603050405020304" pitchFamily="18" charset="0"/>
                <a:cs typeface="Times New Roman" panose="02020603050405020304" pitchFamily="18" charset="0"/>
              </a:rPr>
              <a:t>Charely</a:t>
            </a:r>
            <a:r>
              <a:rPr lang="en-US" sz="3200" dirty="0">
                <a:effectLst/>
                <a:ea typeface="Times New Roman" panose="02020603050405020304" pitchFamily="18" charset="0"/>
                <a:cs typeface="Times New Roman" panose="02020603050405020304" pitchFamily="18" charset="0"/>
              </a:rPr>
              <a:t> would be a good boy?  </a:t>
            </a:r>
          </a:p>
          <a:p>
            <a:pPr lvl="1"/>
            <a:r>
              <a:rPr lang="en-US" sz="2400" dirty="0">
                <a:effectLst/>
                <a:ea typeface="Times New Roman" panose="02020603050405020304" pitchFamily="18" charset="0"/>
                <a:cs typeface="Times New Roman" panose="02020603050405020304" pitchFamily="18" charset="0"/>
              </a:rPr>
              <a:t>Parties must have expected Charley to be a good boy.  Maybe the judge wasn't as clever as Cardozo, the judge in </a:t>
            </a:r>
            <a:r>
              <a:rPr lang="en-US" sz="2400" i="1" dirty="0">
                <a:effectLst/>
                <a:ea typeface="Times New Roman" panose="02020603050405020304" pitchFamily="18" charset="0"/>
                <a:cs typeface="Times New Roman" panose="02020603050405020304" pitchFamily="18" charset="0"/>
              </a:rPr>
              <a:t>Wood</a:t>
            </a:r>
            <a:r>
              <a:rPr lang="en-US" sz="2400" dirty="0">
                <a:effectLst/>
                <a:ea typeface="Times New Roman" panose="02020603050405020304" pitchFamily="18" charset="0"/>
                <a:cs typeface="Times New Roman" panose="02020603050405020304" pitchFamily="18" charset="0"/>
              </a:rPr>
              <a:t>?  </a:t>
            </a:r>
          </a:p>
          <a:p>
            <a:r>
              <a:rPr lang="en-US" sz="3200" dirty="0">
                <a:effectLst/>
                <a:ea typeface="Times New Roman" panose="02020603050405020304" pitchFamily="18" charset="0"/>
                <a:cs typeface="Times New Roman" panose="02020603050405020304" pitchFamily="18" charset="0"/>
              </a:rPr>
              <a:t>But who was judge in </a:t>
            </a:r>
            <a:r>
              <a:rPr lang="en-US" sz="3200" i="1" dirty="0">
                <a:effectLst/>
                <a:ea typeface="Times New Roman" panose="02020603050405020304" pitchFamily="18" charset="0"/>
                <a:cs typeface="Times New Roman" panose="02020603050405020304" pitchFamily="18" charset="0"/>
              </a:rPr>
              <a:t>Dougherty</a:t>
            </a:r>
            <a:r>
              <a:rPr lang="en-US" sz="3200" dirty="0">
                <a:effectLst/>
                <a:ea typeface="Times New Roman" panose="02020603050405020304" pitchFamily="18" charset="0"/>
                <a:cs typeface="Times New Roman" panose="02020603050405020304" pitchFamily="18" charset="0"/>
              </a:rPr>
              <a:t>  case?  </a:t>
            </a:r>
          </a:p>
          <a:p>
            <a:pPr lvl="1"/>
            <a:r>
              <a:rPr lang="en-US" sz="2400" dirty="0">
                <a:effectLst/>
                <a:ea typeface="Times New Roman" panose="02020603050405020304" pitchFamily="18" charset="0"/>
                <a:cs typeface="Times New Roman" panose="02020603050405020304" pitchFamily="18" charset="0"/>
              </a:rPr>
              <a:t>It was Cardozo--two years </a:t>
            </a:r>
            <a:r>
              <a:rPr lang="en-US" sz="2400" i="1" dirty="0">
                <a:effectLst/>
                <a:ea typeface="Times New Roman" panose="02020603050405020304" pitchFamily="18" charset="0"/>
                <a:cs typeface="Times New Roman" panose="02020603050405020304" pitchFamily="18" charset="0"/>
              </a:rPr>
              <a:t>after</a:t>
            </a:r>
            <a:r>
              <a:rPr lang="en-US" sz="2400" dirty="0">
                <a:effectLst/>
                <a:ea typeface="Times New Roman" panose="02020603050405020304" pitchFamily="18" charset="0"/>
                <a:cs typeface="Times New Roman" panose="02020603050405020304" pitchFamily="18" charset="0"/>
              </a:rPr>
              <a:t> deciding </a:t>
            </a:r>
            <a:r>
              <a:rPr lang="en-US" sz="2400" i="1" dirty="0">
                <a:effectLst/>
                <a:ea typeface="Times New Roman" panose="02020603050405020304" pitchFamily="18" charset="0"/>
                <a:cs typeface="Times New Roman" panose="02020603050405020304" pitchFamily="18" charset="0"/>
              </a:rPr>
              <a:t>Wood </a:t>
            </a:r>
            <a:r>
              <a:rPr lang="en-US" sz="2400" dirty="0">
                <a:effectLst/>
                <a:ea typeface="Times New Roman" panose="02020603050405020304" pitchFamily="18" charset="0"/>
                <a:cs typeface="Times New Roman" panose="02020603050405020304" pitchFamily="18" charset="0"/>
              </a:rPr>
              <a:t>; Cardozo does not even mention </a:t>
            </a:r>
            <a:r>
              <a:rPr lang="en-US" sz="2400" i="1" dirty="0">
                <a:effectLst/>
                <a:ea typeface="Times New Roman" panose="02020603050405020304" pitchFamily="18" charset="0"/>
                <a:cs typeface="Times New Roman" panose="02020603050405020304" pitchFamily="18" charset="0"/>
              </a:rPr>
              <a:t>Wood</a:t>
            </a:r>
            <a:r>
              <a:rPr lang="en-US" sz="2400" dirty="0">
                <a:effectLst/>
                <a:ea typeface="Times New Roman" panose="02020603050405020304" pitchFamily="18" charset="0"/>
                <a:cs typeface="Times New Roman" panose="02020603050405020304" pitchFamily="18" charset="0"/>
              </a:rPr>
              <a:t> or the implied promise issue.  </a:t>
            </a:r>
          </a:p>
          <a:p>
            <a:endParaRPr lang="en-US" dirty="0"/>
          </a:p>
        </p:txBody>
      </p:sp>
    </p:spTree>
    <p:extLst>
      <p:ext uri="{BB962C8B-B14F-4D97-AF65-F5344CB8AC3E}">
        <p14:creationId xmlns:p14="http://schemas.microsoft.com/office/powerpoint/2010/main" val="1926276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DBEE5-CD3C-46F2-AA34-D0F7B91F6B93}"/>
              </a:ext>
            </a:extLst>
          </p:cNvPr>
          <p:cNvSpPr>
            <a:spLocks noGrp="1"/>
          </p:cNvSpPr>
          <p:nvPr>
            <p:ph type="title"/>
          </p:nvPr>
        </p:nvSpPr>
        <p:spPr/>
        <p:txBody>
          <a:bodyPr/>
          <a:lstStyle/>
          <a:p>
            <a:r>
              <a:rPr lang="en-US" dirty="0"/>
              <a:t>Answers</a:t>
            </a:r>
          </a:p>
        </p:txBody>
      </p:sp>
      <p:sp>
        <p:nvSpPr>
          <p:cNvPr id="3" name="Content Placeholder 2">
            <a:extLst>
              <a:ext uri="{FF2B5EF4-FFF2-40B4-BE49-F238E27FC236}">
                <a16:creationId xmlns:a16="http://schemas.microsoft.com/office/drawing/2014/main" id="{52059812-B683-471E-A3A5-2A036EF39E12}"/>
              </a:ext>
            </a:extLst>
          </p:cNvPr>
          <p:cNvSpPr>
            <a:spLocks noGrp="1"/>
          </p:cNvSpPr>
          <p:nvPr>
            <p:ph idx="1"/>
          </p:nvPr>
        </p:nvSpPr>
        <p:spPr/>
        <p:txBody>
          <a:bodyPr/>
          <a:lstStyle/>
          <a:p>
            <a:pPr marL="0" marR="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One answer is that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Dougherty</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 does not involve a market transaction; rather, it is a non-market promise between relatives.  The same is true of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Schnell</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2400" dirty="0">
                <a:latin typeface="Verdana" panose="020B0604030504040204" pitchFamily="34" charset="0"/>
                <a:ea typeface="Times New Roman" panose="02020603050405020304" pitchFamily="18" charset="0"/>
                <a:cs typeface="Times New Roman" panose="02020603050405020304" pitchFamily="18" charset="0"/>
              </a:rPr>
              <a:t>W</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e do see a pattern: the courts tend to interpret the bargain theory very strictly in the non-market, domestic cases while they take a much more liberal approach in the market transactions.   </a:t>
            </a:r>
          </a:p>
          <a:p>
            <a:endParaRPr lang="en-US" dirty="0"/>
          </a:p>
        </p:txBody>
      </p:sp>
    </p:spTree>
    <p:extLst>
      <p:ext uri="{BB962C8B-B14F-4D97-AF65-F5344CB8AC3E}">
        <p14:creationId xmlns:p14="http://schemas.microsoft.com/office/powerpoint/2010/main" val="1419602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ABF61-AFCB-41E8-9E5C-CDF968C2D35B}"/>
              </a:ext>
            </a:extLst>
          </p:cNvPr>
          <p:cNvSpPr>
            <a:spLocks noGrp="1"/>
          </p:cNvSpPr>
          <p:nvPr>
            <p:ph type="title"/>
          </p:nvPr>
        </p:nvSpPr>
        <p:spPr/>
        <p:txBody>
          <a:bodyPr/>
          <a:lstStyle/>
          <a:p>
            <a:r>
              <a:rPr lang="en-US" dirty="0"/>
              <a:t>Rules +</a:t>
            </a:r>
          </a:p>
        </p:txBody>
      </p:sp>
      <p:sp>
        <p:nvSpPr>
          <p:cNvPr id="3" name="Content Placeholder 2">
            <a:extLst>
              <a:ext uri="{FF2B5EF4-FFF2-40B4-BE49-F238E27FC236}">
                <a16:creationId xmlns:a16="http://schemas.microsoft.com/office/drawing/2014/main" id="{DF3D2286-5202-4AEE-B56C-790EA1F8004E}"/>
              </a:ext>
            </a:extLst>
          </p:cNvPr>
          <p:cNvSpPr>
            <a:spLocks noGrp="1"/>
          </p:cNvSpPr>
          <p:nvPr>
            <p:ph idx="1"/>
          </p:nvPr>
        </p:nvSpPr>
        <p:spPr/>
        <p:txBody>
          <a:bodyPr/>
          <a:lstStyle/>
          <a:p>
            <a:r>
              <a:rPr lang="en-US" dirty="0"/>
              <a:t>Decisions are a function of </a:t>
            </a:r>
          </a:p>
          <a:p>
            <a:pPr lvl="1"/>
            <a:r>
              <a:rPr lang="en-US" dirty="0"/>
              <a:t>Rules +</a:t>
            </a:r>
          </a:p>
          <a:p>
            <a:pPr lvl="1"/>
            <a:r>
              <a:rPr lang="en-US" dirty="0"/>
              <a:t>Facts +</a:t>
            </a:r>
          </a:p>
          <a:p>
            <a:pPr lvl="1"/>
            <a:r>
              <a:rPr lang="en-US" dirty="0"/>
              <a:t>Social, political, </a:t>
            </a:r>
            <a:r>
              <a:rPr lang="en-US"/>
              <a:t>moral background. </a:t>
            </a:r>
          </a:p>
        </p:txBody>
      </p:sp>
    </p:spTree>
    <p:extLst>
      <p:ext uri="{BB962C8B-B14F-4D97-AF65-F5344CB8AC3E}">
        <p14:creationId xmlns:p14="http://schemas.microsoft.com/office/powerpoint/2010/main" val="966586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1130B-735B-435F-BB96-2D8AEDA3EE4F}"/>
              </a:ext>
            </a:extLst>
          </p:cNvPr>
          <p:cNvSpPr>
            <a:spLocks noGrp="1"/>
          </p:cNvSpPr>
          <p:nvPr>
            <p:ph type="title"/>
          </p:nvPr>
        </p:nvSpPr>
        <p:spPr/>
        <p:txBody>
          <a:bodyPr/>
          <a:lstStyle/>
          <a:p>
            <a:r>
              <a:rPr lang="en-US" dirty="0"/>
              <a:t>Be Careful When Looking for Patterns</a:t>
            </a:r>
          </a:p>
        </p:txBody>
      </p:sp>
      <p:sp>
        <p:nvSpPr>
          <p:cNvPr id="3" name="Content Placeholder 2">
            <a:extLst>
              <a:ext uri="{FF2B5EF4-FFF2-40B4-BE49-F238E27FC236}">
                <a16:creationId xmlns:a16="http://schemas.microsoft.com/office/drawing/2014/main" id="{E7B341F1-D7DE-4207-BDD6-176A5A315BF7}"/>
              </a:ext>
            </a:extLst>
          </p:cNvPr>
          <p:cNvSpPr>
            <a:spLocks noGrp="1"/>
          </p:cNvSpPr>
          <p:nvPr>
            <p:ph idx="1"/>
          </p:nvPr>
        </p:nvSpPr>
        <p:spPr/>
        <p:txBody>
          <a:bodyPr/>
          <a:lstStyle/>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Here is </a:t>
            </a:r>
            <a:r>
              <a:rPr lang="en-US" sz="2800">
                <a:effectLst/>
                <a:latin typeface="Verdana" panose="020B0604030504040204" pitchFamily="34" charset="0"/>
                <a:ea typeface="Times New Roman" panose="02020603050405020304" pitchFamily="18" charset="0"/>
                <a:cs typeface="Times New Roman" panose="02020603050405020304" pitchFamily="18" charset="0"/>
              </a:rPr>
              <a:t>another pattern </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that fits cases so far:  Whoever's name comes last wins the case. </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Laclede won against Amoco</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Wood against Lucy</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Mid-Continent against Lindner</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a:t>
            </a:r>
            <a:r>
              <a:rPr lang="en-US" sz="2800" dirty="0" err="1">
                <a:effectLst/>
                <a:latin typeface="Verdana" panose="020B0604030504040204" pitchFamily="34" charset="0"/>
                <a:ea typeface="Times New Roman" panose="02020603050405020304" pitchFamily="18" charset="0"/>
                <a:cs typeface="Times New Roman" panose="02020603050405020304" pitchFamily="18" charset="0"/>
              </a:rPr>
              <a:t>Wickam</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against Farmers Lumber</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Schnell against Nell</a:t>
            </a:r>
          </a:p>
          <a:p>
            <a:pPr marL="0" marR="0">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Salt against Dougherty</a:t>
            </a:r>
          </a:p>
          <a:p>
            <a:endParaRPr lang="en-US" dirty="0"/>
          </a:p>
        </p:txBody>
      </p:sp>
    </p:spTree>
    <p:extLst>
      <p:ext uri="{BB962C8B-B14F-4D97-AF65-F5344CB8AC3E}">
        <p14:creationId xmlns:p14="http://schemas.microsoft.com/office/powerpoint/2010/main" val="39139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6EC3-8198-4037-A058-88ACE5AFA7F8}"/>
              </a:ext>
            </a:extLst>
          </p:cNvPr>
          <p:cNvSpPr>
            <a:spLocks noGrp="1"/>
          </p:cNvSpPr>
          <p:nvPr>
            <p:ph type="title"/>
          </p:nvPr>
        </p:nvSpPr>
        <p:spPr/>
        <p:txBody>
          <a:bodyPr/>
          <a:lstStyle/>
          <a:p>
            <a:r>
              <a:rPr lang="en-US" dirty="0"/>
              <a:t>A Silly Pattern</a:t>
            </a:r>
          </a:p>
        </p:txBody>
      </p:sp>
      <p:sp>
        <p:nvSpPr>
          <p:cNvPr id="3" name="Content Placeholder 2">
            <a:extLst>
              <a:ext uri="{FF2B5EF4-FFF2-40B4-BE49-F238E27FC236}">
                <a16:creationId xmlns:a16="http://schemas.microsoft.com/office/drawing/2014/main" id="{252F8CEA-E1C3-4674-BC12-C18EE63BA371}"/>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This is silly, of course.  What makes it silly is that it has no relation to what </a:t>
            </a:r>
            <a:r>
              <a:rPr lang="en-US" sz="2400" i="1" dirty="0">
                <a:effectLst/>
                <a:ea typeface="Times New Roman" panose="02020603050405020304" pitchFamily="18" charset="0"/>
                <a:cs typeface="Times New Roman" panose="02020603050405020304" pitchFamily="18" charset="0"/>
              </a:rPr>
              <a:t>justifies</a:t>
            </a:r>
            <a:r>
              <a:rPr lang="en-US" sz="2400" dirty="0">
                <a:effectLst/>
                <a:ea typeface="Times New Roman" panose="02020603050405020304" pitchFamily="18" charset="0"/>
                <a:cs typeface="Times New Roman" panose="02020603050405020304" pitchFamily="18" charset="0"/>
              </a:rPr>
              <a:t> the decision.  We don’t just want to find a pattern.  We want to </a:t>
            </a:r>
            <a:r>
              <a:rPr lang="en-US" sz="2400" i="1" dirty="0">
                <a:effectLst/>
                <a:ea typeface="Times New Roman" panose="02020603050405020304" pitchFamily="18" charset="0"/>
                <a:cs typeface="Times New Roman" panose="02020603050405020304" pitchFamily="18" charset="0"/>
              </a:rPr>
              <a:t>explain</a:t>
            </a:r>
            <a:r>
              <a:rPr lang="en-US" sz="2400" dirty="0">
                <a:effectLst/>
                <a:ea typeface="Times New Roman" panose="02020603050405020304" pitchFamily="18" charset="0"/>
                <a:cs typeface="Times New Roman" panose="02020603050405020304" pitchFamily="18" charset="0"/>
              </a:rPr>
              <a:t> the pattern by finding ways to </a:t>
            </a:r>
            <a:r>
              <a:rPr lang="en-US" sz="2400" i="1" dirty="0">
                <a:effectLst/>
                <a:ea typeface="Times New Roman" panose="02020603050405020304" pitchFamily="18" charset="0"/>
                <a:cs typeface="Times New Roman" panose="02020603050405020304" pitchFamily="18" charset="0"/>
              </a:rPr>
              <a:t>justify</a:t>
            </a:r>
            <a:r>
              <a:rPr lang="en-US" sz="2400" dirty="0">
                <a:effectLst/>
                <a:ea typeface="Times New Roman" panose="02020603050405020304" pitchFamily="18" charset="0"/>
                <a:cs typeface="Times New Roman" panose="02020603050405020304" pitchFamily="18" charset="0"/>
              </a:rPr>
              <a:t> the decisions, where the justification explains why the cases come out the way they do.  </a:t>
            </a: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We can offer three reasons for treating market transactions differently from non-market ones.  (1) The need for signaling commitment so as to promote coordination</a:t>
            </a:r>
            <a:r>
              <a:rPr lang="en-US" sz="2400" dirty="0">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(2) the need to restrict state power. (3) the state’s interest in controlling certain types of wealth transmission.  </a:t>
            </a:r>
          </a:p>
          <a:p>
            <a:endParaRPr lang="en-US" dirty="0"/>
          </a:p>
        </p:txBody>
      </p:sp>
    </p:spTree>
    <p:extLst>
      <p:ext uri="{BB962C8B-B14F-4D97-AF65-F5344CB8AC3E}">
        <p14:creationId xmlns:p14="http://schemas.microsoft.com/office/powerpoint/2010/main" val="3693896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A7ED2F8-3F1D-4975-8E1D-CAA1690835DD}"/>
              </a:ext>
            </a:extLst>
          </p:cNvPr>
          <p:cNvSpPr>
            <a:spLocks noGrp="1" noChangeArrowheads="1"/>
          </p:cNvSpPr>
          <p:nvPr>
            <p:ph type="title"/>
          </p:nvPr>
        </p:nvSpPr>
        <p:spPr/>
        <p:txBody>
          <a:bodyPr/>
          <a:lstStyle/>
          <a:p>
            <a:r>
              <a:rPr lang="en-US" altLang="en-US" dirty="0"/>
              <a:t>The Rule</a:t>
            </a:r>
          </a:p>
        </p:txBody>
      </p:sp>
      <p:sp>
        <p:nvSpPr>
          <p:cNvPr id="7171" name="Content Placeholder 2">
            <a:extLst>
              <a:ext uri="{FF2B5EF4-FFF2-40B4-BE49-F238E27FC236}">
                <a16:creationId xmlns:a16="http://schemas.microsoft.com/office/drawing/2014/main" id="{15D7316B-E340-4F97-9D64-CDF550E26B4C}"/>
              </a:ext>
            </a:extLst>
          </p:cNvPr>
          <p:cNvSpPr>
            <a:spLocks noGrp="1" noChangeArrowheads="1"/>
          </p:cNvSpPr>
          <p:nvPr>
            <p:ph idx="1"/>
          </p:nvPr>
        </p:nvSpPr>
        <p:spPr/>
        <p:txBody>
          <a:bodyPr/>
          <a:lstStyle/>
          <a:p>
            <a:r>
              <a:rPr lang="en-US" altLang="en-US" sz="3200" dirty="0">
                <a:ea typeface="Times New Roman" panose="02020603050405020304" pitchFamily="18" charset="0"/>
                <a:cs typeface="Verdana" panose="020B0604030504040204" pitchFamily="34" charset="0"/>
              </a:rPr>
              <a:t>There is consideration for a promise if </a:t>
            </a:r>
          </a:p>
          <a:p>
            <a:r>
              <a:rPr lang="en-US" altLang="en-US" sz="3200" dirty="0">
                <a:ea typeface="Times New Roman" panose="02020603050405020304" pitchFamily="18" charset="0"/>
                <a:cs typeface="Verdana" panose="020B0604030504040204" pitchFamily="34" charset="0"/>
              </a:rPr>
              <a:t>(1) the promisor gave their promise </a:t>
            </a:r>
            <a:r>
              <a:rPr lang="en-US" altLang="en-US" sz="3200" b="1" i="1" dirty="0">
                <a:ea typeface="Times New Roman" panose="02020603050405020304" pitchFamily="18" charset="0"/>
                <a:cs typeface="Verdana" panose="020B0604030504040204" pitchFamily="34" charset="0"/>
              </a:rPr>
              <a:t>in order to get a certain type of promise or performance in exchange</a:t>
            </a:r>
            <a:r>
              <a:rPr lang="en-US" altLang="en-US" sz="3200" dirty="0">
                <a:ea typeface="Times New Roman" panose="02020603050405020304" pitchFamily="18" charset="0"/>
                <a:cs typeface="Verdana" panose="020B0604030504040204" pitchFamily="34" charset="0"/>
              </a:rPr>
              <a:t>,</a:t>
            </a:r>
            <a:r>
              <a:rPr lang="en-US" altLang="en-US" sz="3200" b="1" dirty="0">
                <a:ea typeface="Times New Roman" panose="02020603050405020304" pitchFamily="18" charset="0"/>
                <a:cs typeface="Verdana" panose="020B0604030504040204" pitchFamily="34" charset="0"/>
              </a:rPr>
              <a:t> </a:t>
            </a:r>
            <a:r>
              <a:rPr lang="en-US" altLang="en-US" sz="3200" dirty="0">
                <a:ea typeface="Times New Roman" panose="02020603050405020304" pitchFamily="18" charset="0"/>
                <a:cs typeface="Verdana" panose="020B0604030504040204" pitchFamily="34" charset="0"/>
              </a:rPr>
              <a:t>and </a:t>
            </a:r>
          </a:p>
          <a:p>
            <a:r>
              <a:rPr lang="en-US" altLang="en-US" sz="3200" dirty="0">
                <a:ea typeface="Times New Roman" panose="02020603050405020304" pitchFamily="18" charset="0"/>
                <a:cs typeface="Verdana" panose="020B0604030504040204" pitchFamily="34" charset="0"/>
              </a:rPr>
              <a:t>(2) the </a:t>
            </a:r>
            <a:r>
              <a:rPr lang="en-US" altLang="en-US" sz="3200" dirty="0" err="1">
                <a:ea typeface="Times New Roman" panose="02020603050405020304" pitchFamily="18" charset="0"/>
                <a:cs typeface="Verdana" panose="020B0604030504040204" pitchFamily="34" charset="0"/>
              </a:rPr>
              <a:t>promisee</a:t>
            </a:r>
            <a:r>
              <a:rPr lang="en-US" altLang="en-US" sz="3200" dirty="0">
                <a:ea typeface="Times New Roman" panose="02020603050405020304" pitchFamily="18" charset="0"/>
                <a:cs typeface="Verdana" panose="020B0604030504040204" pitchFamily="34" charset="0"/>
              </a:rPr>
              <a:t> gave that promise or performance in return.</a:t>
            </a:r>
          </a:p>
          <a:p>
            <a:endParaRPr lang="en-US" altLang="en-US" dirty="0">
              <a:ea typeface="Times New Roman" panose="02020603050405020304" pitchFamily="18" charset="0"/>
              <a:cs typeface="Verdan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2EDED-D866-4F98-9CB9-B3C5A2391C4E}"/>
              </a:ext>
            </a:extLst>
          </p:cNvPr>
          <p:cNvSpPr>
            <a:spLocks noGrp="1"/>
          </p:cNvSpPr>
          <p:nvPr>
            <p:ph type="title"/>
          </p:nvPr>
        </p:nvSpPr>
        <p:spPr/>
        <p:txBody>
          <a:bodyPr/>
          <a:lstStyle/>
          <a:p>
            <a:r>
              <a:rPr lang="en-US" dirty="0"/>
              <a:t>One More Example: Option Contracts</a:t>
            </a:r>
          </a:p>
        </p:txBody>
      </p:sp>
      <p:sp>
        <p:nvSpPr>
          <p:cNvPr id="3" name="Content Placeholder 2">
            <a:extLst>
              <a:ext uri="{FF2B5EF4-FFF2-40B4-BE49-F238E27FC236}">
                <a16:creationId xmlns:a16="http://schemas.microsoft.com/office/drawing/2014/main" id="{DE9F69A8-1A8E-442B-A6F4-398EB1E5AF12}"/>
              </a:ext>
            </a:extLst>
          </p:cNvPr>
          <p:cNvSpPr>
            <a:spLocks noGrp="1"/>
          </p:cNvSpPr>
          <p:nvPr>
            <p:ph idx="1"/>
          </p:nvPr>
        </p:nvSpPr>
        <p:spPr>
          <a:xfrm>
            <a:off x="461865" y="1295400"/>
            <a:ext cx="8229600" cy="4530725"/>
          </a:xfrm>
        </p:spPr>
        <p:txBody>
          <a:bodyPr/>
          <a:lstStyle/>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What is an option contract?  </a:t>
            </a:r>
          </a:p>
          <a:p>
            <a:pPr marL="0">
              <a:spcBef>
                <a:spcPts val="0"/>
              </a:spcBef>
              <a:spcAft>
                <a:spcPts val="0"/>
              </a:spcAft>
            </a:pPr>
            <a:r>
              <a:rPr lang="en-US" sz="2800" i="1" dirty="0">
                <a:effectLst/>
                <a:ea typeface="Times New Roman" panose="02020603050405020304" pitchFamily="18" charset="0"/>
                <a:cs typeface="Times New Roman" panose="02020603050405020304" pitchFamily="18" charset="0"/>
              </a:rPr>
              <a:t>An enforceable promise to keep an offer open is an </a:t>
            </a:r>
            <a:r>
              <a:rPr lang="en-US" sz="2800" b="1" i="1" dirty="0">
                <a:effectLst/>
                <a:ea typeface="Times New Roman" panose="02020603050405020304" pitchFamily="18" charset="0"/>
                <a:cs typeface="Times New Roman" panose="02020603050405020304" pitchFamily="18" charset="0"/>
              </a:rPr>
              <a:t>option</a:t>
            </a:r>
            <a:r>
              <a:rPr lang="en-US" sz="2800" i="1" dirty="0">
                <a:effectLst/>
                <a:ea typeface="Times New Roman" panose="02020603050405020304" pitchFamily="18" charset="0"/>
                <a:cs typeface="Times New Roman" panose="02020603050405020304" pitchFamily="18" charset="0"/>
              </a:rPr>
              <a:t> or an </a:t>
            </a:r>
            <a:r>
              <a:rPr lang="en-US" sz="2800" b="1" i="1" dirty="0">
                <a:effectLst/>
                <a:ea typeface="Times New Roman" panose="02020603050405020304" pitchFamily="18" charset="0"/>
                <a:cs typeface="Times New Roman" panose="02020603050405020304" pitchFamily="18" charset="0"/>
              </a:rPr>
              <a:t>option contract</a:t>
            </a:r>
            <a:r>
              <a:rPr lang="en-US" sz="2800" u="sng" dirty="0">
                <a:effectLst/>
                <a:ea typeface="Times New Roman" panose="02020603050405020304" pitchFamily="18" charset="0"/>
                <a:cs typeface="Times New Roman" panose="02020603050405020304" pitchFamily="18" charset="0"/>
              </a:rPr>
              <a:t>.</a:t>
            </a:r>
            <a:r>
              <a:rPr lang="en-US" sz="28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Example: Suppose I offer to sell you my car for $5000.  </a:t>
            </a:r>
            <a:r>
              <a:rPr lang="en-US" sz="2800" i="1" dirty="0">
                <a:effectLst/>
                <a:ea typeface="Times New Roman" panose="02020603050405020304" pitchFamily="18" charset="0"/>
                <a:cs typeface="Times New Roman" panose="02020603050405020304" pitchFamily="18" charset="0"/>
              </a:rPr>
              <a:t>And </a:t>
            </a:r>
            <a:r>
              <a:rPr lang="en-US" sz="2800" dirty="0">
                <a:effectLst/>
                <a:ea typeface="Times New Roman" panose="02020603050405020304" pitchFamily="18" charset="0"/>
                <a:cs typeface="Times New Roman" panose="02020603050405020304" pitchFamily="18" charset="0"/>
              </a:rPr>
              <a:t>I promise you can have until Monday to make up your mind.  A few days later, on Friday you have decided to buy the car.  But I have already sold it to someone else. </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What about my promise?  Do we have an option contract?  </a:t>
            </a:r>
          </a:p>
          <a:p>
            <a:pPr marL="0" marR="0" indent="0">
              <a:spcBef>
                <a:spcPts val="0"/>
              </a:spcBef>
              <a:spcAft>
                <a:spcPts val="0"/>
              </a:spcAft>
              <a:buNone/>
            </a:pPr>
            <a:endParaRPr lang="en-US" sz="20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7133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5629-2F86-43F4-B7A7-E7535CE6456C}"/>
              </a:ext>
            </a:extLst>
          </p:cNvPr>
          <p:cNvSpPr>
            <a:spLocks noGrp="1"/>
          </p:cNvSpPr>
          <p:nvPr>
            <p:ph type="title"/>
          </p:nvPr>
        </p:nvSpPr>
        <p:spPr/>
        <p:txBody>
          <a:bodyPr/>
          <a:lstStyle/>
          <a:p>
            <a:r>
              <a:rPr lang="en-US" dirty="0"/>
              <a:t>A Change In Attitude</a:t>
            </a:r>
          </a:p>
        </p:txBody>
      </p:sp>
      <p:sp>
        <p:nvSpPr>
          <p:cNvPr id="3" name="Content Placeholder 2">
            <a:extLst>
              <a:ext uri="{FF2B5EF4-FFF2-40B4-BE49-F238E27FC236}">
                <a16:creationId xmlns:a16="http://schemas.microsoft.com/office/drawing/2014/main" id="{C5DE4AEC-D579-4BE8-ACF9-709E355E4F23}"/>
              </a:ext>
            </a:extLst>
          </p:cNvPr>
          <p:cNvSpPr>
            <a:spLocks noGrp="1"/>
          </p:cNvSpPr>
          <p:nvPr>
            <p:ph idx="1"/>
          </p:nvPr>
        </p:nvSpPr>
        <p:spPr>
          <a:xfrm>
            <a:off x="457200" y="1143000"/>
            <a:ext cx="8229600" cy="5437187"/>
          </a:xfrm>
        </p:spPr>
        <p:txBody>
          <a:bodyPr/>
          <a:lstStyle/>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What happens if you apply the bargain theory strictly?  Under the traditional rules, it is not enforceable--no consideration.  Old cases say this--these are cases from the time when option contracts were not very common.  </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Attitudes began to change:  Suppose I promise to keep the offer open</a:t>
            </a:r>
            <a:r>
              <a:rPr lang="en-US" sz="2800" i="1" dirty="0">
                <a:effectLst/>
                <a:ea typeface="Times New Roman" panose="02020603050405020304" pitchFamily="18" charset="0"/>
                <a:cs typeface="Times New Roman" panose="02020603050405020304" pitchFamily="18" charset="0"/>
              </a:rPr>
              <a:t> in exchange for consideration of one cent</a:t>
            </a:r>
            <a:r>
              <a:rPr lang="en-US" sz="2800" dirty="0">
                <a:effectLst/>
                <a:ea typeface="Times New Roman" panose="02020603050405020304" pitchFamily="18" charset="0"/>
                <a:cs typeface="Times New Roman" panose="02020603050405020304" pitchFamily="18" charset="0"/>
              </a:rPr>
              <a:t>.  Is this consideration?   The </a:t>
            </a:r>
            <a:r>
              <a:rPr lang="en-US" sz="2800" i="1" dirty="0">
                <a:effectLst/>
                <a:ea typeface="Times New Roman" panose="02020603050405020304" pitchFamily="18" charset="0"/>
                <a:cs typeface="Times New Roman" panose="02020603050405020304" pitchFamily="18" charset="0"/>
              </a:rPr>
              <a:t>Second Restatement</a:t>
            </a:r>
            <a:r>
              <a:rPr lang="en-US" sz="2800" dirty="0">
                <a:effectLst/>
                <a:ea typeface="Times New Roman" panose="02020603050405020304" pitchFamily="18" charset="0"/>
                <a:cs typeface="Times New Roman" panose="02020603050405020304" pitchFamily="18" charset="0"/>
              </a:rPr>
              <a:t> says so--Section 87:  if the written document says there is consideration, then there is.  Comment (b) says it does not matter if consideration nominal; comment (c) says it does not matter if consideration not actually given.  	</a:t>
            </a:r>
            <a:endParaRPr lang="en-US" sz="2400" dirty="0"/>
          </a:p>
        </p:txBody>
      </p:sp>
    </p:spTree>
    <p:extLst>
      <p:ext uri="{BB962C8B-B14F-4D97-AF65-F5344CB8AC3E}">
        <p14:creationId xmlns:p14="http://schemas.microsoft.com/office/powerpoint/2010/main" val="4024628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C319A8-4C18-4FA6-B9A3-4496DB135D5F}"/>
              </a:ext>
            </a:extLst>
          </p:cNvPr>
          <p:cNvSpPr/>
          <p:nvPr/>
        </p:nvSpPr>
        <p:spPr>
          <a:xfrm>
            <a:off x="304800" y="1066800"/>
            <a:ext cx="8686800" cy="32877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Text Box 4">
            <a:extLst>
              <a:ext uri="{FF2B5EF4-FFF2-40B4-BE49-F238E27FC236}">
                <a16:creationId xmlns:a16="http://schemas.microsoft.com/office/drawing/2014/main" id="{07512BEF-AA64-4C83-BBCD-3E260F374BF9}"/>
              </a:ext>
            </a:extLst>
          </p:cNvPr>
          <p:cNvSpPr txBox="1">
            <a:spLocks noChangeArrowheads="1"/>
          </p:cNvSpPr>
          <p:nvPr/>
        </p:nvSpPr>
        <p:spPr bwMode="auto">
          <a:xfrm>
            <a:off x="304800" y="609600"/>
            <a:ext cx="8534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a:t>
            </a:r>
            <a:r>
              <a:rPr lang="en-US" altLang="en-US" sz="1800" b="1" i="1"/>
              <a:t>promisor</a:t>
            </a:r>
            <a:r>
              <a:rPr lang="en-US" altLang="en-US" sz="1800" b="1"/>
              <a:t> make the promise in order to get a promise or performance in return?</a:t>
            </a:r>
          </a:p>
        </p:txBody>
      </p:sp>
      <p:sp>
        <p:nvSpPr>
          <p:cNvPr id="5123" name="Line 5">
            <a:extLst>
              <a:ext uri="{FF2B5EF4-FFF2-40B4-BE49-F238E27FC236}">
                <a16:creationId xmlns:a16="http://schemas.microsoft.com/office/drawing/2014/main" id="{C1280ECA-2365-43C1-B78D-FB9E2DBC6F70}"/>
              </a:ext>
            </a:extLst>
          </p:cNvPr>
          <p:cNvSpPr>
            <a:spLocks noChangeShapeType="1"/>
          </p:cNvSpPr>
          <p:nvPr/>
        </p:nvSpPr>
        <p:spPr bwMode="auto">
          <a:xfrm>
            <a:off x="5715000" y="1143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4" name="Line 6">
            <a:extLst>
              <a:ext uri="{FF2B5EF4-FFF2-40B4-BE49-F238E27FC236}">
                <a16:creationId xmlns:a16="http://schemas.microsoft.com/office/drawing/2014/main" id="{573114E5-78A4-48EA-AB0E-E6827F0CAC6F}"/>
              </a:ext>
            </a:extLst>
          </p:cNvPr>
          <p:cNvSpPr>
            <a:spLocks noChangeShapeType="1"/>
          </p:cNvSpPr>
          <p:nvPr/>
        </p:nvSpPr>
        <p:spPr bwMode="auto">
          <a:xfrm flipH="1">
            <a:off x="3276600" y="1143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5" name="Text Box 7">
            <a:extLst>
              <a:ext uri="{FF2B5EF4-FFF2-40B4-BE49-F238E27FC236}">
                <a16:creationId xmlns:a16="http://schemas.microsoft.com/office/drawing/2014/main" id="{5E9848D6-27DC-4507-88AD-135CE4E03A77}"/>
              </a:ext>
            </a:extLst>
          </p:cNvPr>
          <p:cNvSpPr txBox="1">
            <a:spLocks noChangeArrowheads="1"/>
          </p:cNvSpPr>
          <p:nvPr/>
        </p:nvSpPr>
        <p:spPr bwMode="auto">
          <a:xfrm>
            <a:off x="3048000" y="1143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26" name="Text Box 8">
            <a:extLst>
              <a:ext uri="{FF2B5EF4-FFF2-40B4-BE49-F238E27FC236}">
                <a16:creationId xmlns:a16="http://schemas.microsoft.com/office/drawing/2014/main" id="{4763BBC2-EEB9-492D-A4F3-DB5941DDC68C}"/>
              </a:ext>
            </a:extLst>
          </p:cNvPr>
          <p:cNvSpPr txBox="1">
            <a:spLocks noChangeArrowheads="1"/>
          </p:cNvSpPr>
          <p:nvPr/>
        </p:nvSpPr>
        <p:spPr bwMode="auto">
          <a:xfrm>
            <a:off x="6019800" y="1066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27" name="Text Box 32">
            <a:extLst>
              <a:ext uri="{FF2B5EF4-FFF2-40B4-BE49-F238E27FC236}">
                <a16:creationId xmlns:a16="http://schemas.microsoft.com/office/drawing/2014/main" id="{34E1DC3F-DD3F-4705-A70B-4C8FBA283981}"/>
              </a:ext>
            </a:extLst>
          </p:cNvPr>
          <p:cNvSpPr txBox="1">
            <a:spLocks noChangeArrowheads="1"/>
          </p:cNvSpPr>
          <p:nvPr/>
        </p:nvSpPr>
        <p:spPr bwMode="auto">
          <a:xfrm>
            <a:off x="228600" y="1600200"/>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promisee provide an explicit or implicit promise or performance in return?</a:t>
            </a:r>
          </a:p>
        </p:txBody>
      </p:sp>
      <p:sp>
        <p:nvSpPr>
          <p:cNvPr id="5128" name="Line 33">
            <a:extLst>
              <a:ext uri="{FF2B5EF4-FFF2-40B4-BE49-F238E27FC236}">
                <a16:creationId xmlns:a16="http://schemas.microsoft.com/office/drawing/2014/main" id="{553478EC-A27C-4410-9AC8-08A9F0EDF049}"/>
              </a:ext>
            </a:extLst>
          </p:cNvPr>
          <p:cNvSpPr>
            <a:spLocks noChangeShapeType="1"/>
          </p:cNvSpPr>
          <p:nvPr/>
        </p:nvSpPr>
        <p:spPr bwMode="auto">
          <a:xfrm>
            <a:off x="3810000" y="23622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9" name="Line 34">
            <a:extLst>
              <a:ext uri="{FF2B5EF4-FFF2-40B4-BE49-F238E27FC236}">
                <a16:creationId xmlns:a16="http://schemas.microsoft.com/office/drawing/2014/main" id="{74D9182C-B3DD-4595-B08A-70F97B76060D}"/>
              </a:ext>
            </a:extLst>
          </p:cNvPr>
          <p:cNvSpPr>
            <a:spLocks noChangeShapeType="1"/>
          </p:cNvSpPr>
          <p:nvPr/>
        </p:nvSpPr>
        <p:spPr bwMode="auto">
          <a:xfrm flipH="1">
            <a:off x="1828800" y="23622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0" name="Text Box 35">
            <a:extLst>
              <a:ext uri="{FF2B5EF4-FFF2-40B4-BE49-F238E27FC236}">
                <a16:creationId xmlns:a16="http://schemas.microsoft.com/office/drawing/2014/main" id="{3C29817F-EDDB-42F2-89EC-60190DD15179}"/>
              </a:ext>
            </a:extLst>
          </p:cNvPr>
          <p:cNvSpPr txBox="1">
            <a:spLocks noChangeArrowheads="1"/>
          </p:cNvSpPr>
          <p:nvPr/>
        </p:nvSpPr>
        <p:spPr bwMode="auto">
          <a:xfrm>
            <a:off x="1676400" y="2209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31" name="Text Box 36">
            <a:extLst>
              <a:ext uri="{FF2B5EF4-FFF2-40B4-BE49-F238E27FC236}">
                <a16:creationId xmlns:a16="http://schemas.microsoft.com/office/drawing/2014/main" id="{540045FB-B120-4FB1-8805-2EFD9C097E8A}"/>
              </a:ext>
            </a:extLst>
          </p:cNvPr>
          <p:cNvSpPr txBox="1">
            <a:spLocks noChangeArrowheads="1"/>
          </p:cNvSpPr>
          <p:nvPr/>
        </p:nvSpPr>
        <p:spPr bwMode="auto">
          <a:xfrm>
            <a:off x="4267200" y="2286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32" name="Text Box 43">
            <a:extLst>
              <a:ext uri="{FF2B5EF4-FFF2-40B4-BE49-F238E27FC236}">
                <a16:creationId xmlns:a16="http://schemas.microsoft.com/office/drawing/2014/main" id="{FB0DCE48-EC6C-4739-82D2-B8E217EEEA58}"/>
              </a:ext>
            </a:extLst>
          </p:cNvPr>
          <p:cNvSpPr txBox="1">
            <a:spLocks noChangeArrowheads="1"/>
          </p:cNvSpPr>
          <p:nvPr/>
        </p:nvSpPr>
        <p:spPr bwMode="auto">
          <a:xfrm>
            <a:off x="2057400" y="5334000"/>
            <a:ext cx="403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There is consideration</a:t>
            </a:r>
          </a:p>
        </p:txBody>
      </p:sp>
      <p:sp>
        <p:nvSpPr>
          <p:cNvPr id="5133" name="Line 55">
            <a:extLst>
              <a:ext uri="{FF2B5EF4-FFF2-40B4-BE49-F238E27FC236}">
                <a16:creationId xmlns:a16="http://schemas.microsoft.com/office/drawing/2014/main" id="{D415A7D9-FB44-430F-80C0-6E4E24C1B177}"/>
              </a:ext>
            </a:extLst>
          </p:cNvPr>
          <p:cNvSpPr>
            <a:spLocks noChangeShapeType="1"/>
          </p:cNvSpPr>
          <p:nvPr/>
        </p:nvSpPr>
        <p:spPr bwMode="auto">
          <a:xfrm>
            <a:off x="228600" y="457200"/>
            <a:ext cx="876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4" name="Text Box 56">
            <a:extLst>
              <a:ext uri="{FF2B5EF4-FFF2-40B4-BE49-F238E27FC236}">
                <a16:creationId xmlns:a16="http://schemas.microsoft.com/office/drawing/2014/main" id="{127643AA-F2FD-4061-98E4-CDD88C3D4FC6}"/>
              </a:ext>
            </a:extLst>
          </p:cNvPr>
          <p:cNvSpPr txBox="1">
            <a:spLocks noChangeArrowheads="1"/>
          </p:cNvSpPr>
          <p:nvPr/>
        </p:nvSpPr>
        <p:spPr bwMode="auto">
          <a:xfrm>
            <a:off x="3200400" y="0"/>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Bargain Theory</a:t>
            </a:r>
          </a:p>
        </p:txBody>
      </p:sp>
      <p:sp>
        <p:nvSpPr>
          <p:cNvPr id="5135" name="Text Box 60">
            <a:extLst>
              <a:ext uri="{FF2B5EF4-FFF2-40B4-BE49-F238E27FC236}">
                <a16:creationId xmlns:a16="http://schemas.microsoft.com/office/drawing/2014/main" id="{AB0CE27D-4628-4DD1-9399-31B6D35F85C8}"/>
              </a:ext>
            </a:extLst>
          </p:cNvPr>
          <p:cNvSpPr txBox="1">
            <a:spLocks noChangeArrowheads="1"/>
          </p:cNvSpPr>
          <p:nvPr/>
        </p:nvSpPr>
        <p:spPr bwMode="auto">
          <a:xfrm>
            <a:off x="0" y="53340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
        <p:nvSpPr>
          <p:cNvPr id="5136" name="Text Box 61">
            <a:extLst>
              <a:ext uri="{FF2B5EF4-FFF2-40B4-BE49-F238E27FC236}">
                <a16:creationId xmlns:a16="http://schemas.microsoft.com/office/drawing/2014/main" id="{7145962D-EE19-4E78-A917-E88B5386BEF4}"/>
              </a:ext>
            </a:extLst>
          </p:cNvPr>
          <p:cNvSpPr txBox="1">
            <a:spLocks noChangeArrowheads="1"/>
          </p:cNvSpPr>
          <p:nvPr/>
        </p:nvSpPr>
        <p:spPr bwMode="auto">
          <a:xfrm>
            <a:off x="762000" y="4267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Too private?</a:t>
            </a:r>
          </a:p>
        </p:txBody>
      </p:sp>
      <p:sp>
        <p:nvSpPr>
          <p:cNvPr id="5137" name="Line 62">
            <a:extLst>
              <a:ext uri="{FF2B5EF4-FFF2-40B4-BE49-F238E27FC236}">
                <a16:creationId xmlns:a16="http://schemas.microsoft.com/office/drawing/2014/main" id="{83C3AD10-4CFE-41EF-A085-344D3E2485EB}"/>
              </a:ext>
            </a:extLst>
          </p:cNvPr>
          <p:cNvSpPr>
            <a:spLocks noChangeShapeType="1"/>
          </p:cNvSpPr>
          <p:nvPr/>
        </p:nvSpPr>
        <p:spPr bwMode="auto">
          <a:xfrm>
            <a:off x="1600200" y="48006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8" name="Line 63">
            <a:extLst>
              <a:ext uri="{FF2B5EF4-FFF2-40B4-BE49-F238E27FC236}">
                <a16:creationId xmlns:a16="http://schemas.microsoft.com/office/drawing/2014/main" id="{59F7A1D7-48BF-4E00-804F-1F3D45EF07CD}"/>
              </a:ext>
            </a:extLst>
          </p:cNvPr>
          <p:cNvSpPr>
            <a:spLocks noChangeShapeType="1"/>
          </p:cNvSpPr>
          <p:nvPr/>
        </p:nvSpPr>
        <p:spPr bwMode="auto">
          <a:xfrm flipH="1">
            <a:off x="762000" y="4800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9" name="Text Box 64">
            <a:extLst>
              <a:ext uri="{FF2B5EF4-FFF2-40B4-BE49-F238E27FC236}">
                <a16:creationId xmlns:a16="http://schemas.microsoft.com/office/drawing/2014/main" id="{5F0FD0EC-1439-4661-A76D-6C90BFD9009A}"/>
              </a:ext>
            </a:extLst>
          </p:cNvPr>
          <p:cNvSpPr txBox="1">
            <a:spLocks noChangeArrowheads="1"/>
          </p:cNvSpPr>
          <p:nvPr/>
        </p:nvSpPr>
        <p:spPr bwMode="auto">
          <a:xfrm>
            <a:off x="609600" y="46482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0" name="Text Box 65">
            <a:extLst>
              <a:ext uri="{FF2B5EF4-FFF2-40B4-BE49-F238E27FC236}">
                <a16:creationId xmlns:a16="http://schemas.microsoft.com/office/drawing/2014/main" id="{F8125964-28E8-4F2D-AD59-A058EC8840A2}"/>
              </a:ext>
            </a:extLst>
          </p:cNvPr>
          <p:cNvSpPr txBox="1">
            <a:spLocks noChangeArrowheads="1"/>
          </p:cNvSpPr>
          <p:nvPr/>
        </p:nvSpPr>
        <p:spPr bwMode="auto">
          <a:xfrm>
            <a:off x="1905000" y="4724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1" name="Text Box 66">
            <a:extLst>
              <a:ext uri="{FF2B5EF4-FFF2-40B4-BE49-F238E27FC236}">
                <a16:creationId xmlns:a16="http://schemas.microsoft.com/office/drawing/2014/main" id="{E8F21027-21F8-45C7-B173-3BBF75CA3208}"/>
              </a:ext>
            </a:extLst>
          </p:cNvPr>
          <p:cNvSpPr txBox="1">
            <a:spLocks noChangeArrowheads="1"/>
          </p:cNvSpPr>
          <p:nvPr/>
        </p:nvSpPr>
        <p:spPr bwMode="auto">
          <a:xfrm>
            <a:off x="3124200" y="4343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2" name="Text Box 67">
            <a:extLst>
              <a:ext uri="{FF2B5EF4-FFF2-40B4-BE49-F238E27FC236}">
                <a16:creationId xmlns:a16="http://schemas.microsoft.com/office/drawing/2014/main" id="{AED791D0-7175-4034-AC90-EF36D12BBECB}"/>
              </a:ext>
            </a:extLst>
          </p:cNvPr>
          <p:cNvSpPr txBox="1">
            <a:spLocks noChangeArrowheads="1"/>
          </p:cNvSpPr>
          <p:nvPr/>
        </p:nvSpPr>
        <p:spPr bwMode="auto">
          <a:xfrm>
            <a:off x="228600" y="2819400"/>
            <a:ext cx="3810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Either no pre-existing duty, or an exception to the pre-existing duty rule?</a:t>
            </a:r>
          </a:p>
        </p:txBody>
      </p:sp>
      <p:sp>
        <p:nvSpPr>
          <p:cNvPr id="5143" name="Line 68">
            <a:extLst>
              <a:ext uri="{FF2B5EF4-FFF2-40B4-BE49-F238E27FC236}">
                <a16:creationId xmlns:a16="http://schemas.microsoft.com/office/drawing/2014/main" id="{F4AE5589-1CED-4FD9-AEB1-E4D4A53B83F2}"/>
              </a:ext>
            </a:extLst>
          </p:cNvPr>
          <p:cNvSpPr>
            <a:spLocks noChangeShapeType="1"/>
          </p:cNvSpPr>
          <p:nvPr/>
        </p:nvSpPr>
        <p:spPr bwMode="auto">
          <a:xfrm>
            <a:off x="2438400" y="37338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4" name="Line 69">
            <a:extLst>
              <a:ext uri="{FF2B5EF4-FFF2-40B4-BE49-F238E27FC236}">
                <a16:creationId xmlns:a16="http://schemas.microsoft.com/office/drawing/2014/main" id="{60BAC5B1-2F8F-4406-9B55-D3081D8C8D5E}"/>
              </a:ext>
            </a:extLst>
          </p:cNvPr>
          <p:cNvSpPr>
            <a:spLocks noChangeShapeType="1"/>
          </p:cNvSpPr>
          <p:nvPr/>
        </p:nvSpPr>
        <p:spPr bwMode="auto">
          <a:xfrm flipH="1">
            <a:off x="1447800" y="37338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5" name="Text Box 70">
            <a:extLst>
              <a:ext uri="{FF2B5EF4-FFF2-40B4-BE49-F238E27FC236}">
                <a16:creationId xmlns:a16="http://schemas.microsoft.com/office/drawing/2014/main" id="{80B0EAA4-9B37-4615-A3A2-501B5A374073}"/>
              </a:ext>
            </a:extLst>
          </p:cNvPr>
          <p:cNvSpPr txBox="1">
            <a:spLocks noChangeArrowheads="1"/>
          </p:cNvSpPr>
          <p:nvPr/>
        </p:nvSpPr>
        <p:spPr bwMode="auto">
          <a:xfrm>
            <a:off x="11430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6" name="Text Box 71">
            <a:extLst>
              <a:ext uri="{FF2B5EF4-FFF2-40B4-BE49-F238E27FC236}">
                <a16:creationId xmlns:a16="http://schemas.microsoft.com/office/drawing/2014/main" id="{D244D7F2-7A0E-4DA7-BDAB-6440BD412DF3}"/>
              </a:ext>
            </a:extLst>
          </p:cNvPr>
          <p:cNvSpPr txBox="1">
            <a:spLocks noChangeArrowheads="1"/>
          </p:cNvSpPr>
          <p:nvPr/>
        </p:nvSpPr>
        <p:spPr bwMode="auto">
          <a:xfrm>
            <a:off x="27432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7" name="Text Box 72">
            <a:extLst>
              <a:ext uri="{FF2B5EF4-FFF2-40B4-BE49-F238E27FC236}">
                <a16:creationId xmlns:a16="http://schemas.microsoft.com/office/drawing/2014/main" id="{FC80989B-F0CA-4195-9788-C1AB188AC2F7}"/>
              </a:ext>
            </a:extLst>
          </p:cNvPr>
          <p:cNvSpPr txBox="1">
            <a:spLocks noChangeArrowheads="1"/>
          </p:cNvSpPr>
          <p:nvPr/>
        </p:nvSpPr>
        <p:spPr bwMode="auto">
          <a:xfrm>
            <a:off x="4038600" y="29718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8" name="Text Box 73">
            <a:extLst>
              <a:ext uri="{FF2B5EF4-FFF2-40B4-BE49-F238E27FC236}">
                <a16:creationId xmlns:a16="http://schemas.microsoft.com/office/drawing/2014/main" id="{63AE3AFF-1466-4E03-BFA6-4F2D9DA17F1B}"/>
              </a:ext>
            </a:extLst>
          </p:cNvPr>
          <p:cNvSpPr txBox="1">
            <a:spLocks noChangeArrowheads="1"/>
          </p:cNvSpPr>
          <p:nvPr/>
        </p:nvSpPr>
        <p:spPr bwMode="auto">
          <a:xfrm>
            <a:off x="5562600" y="1676400"/>
            <a:ext cx="2743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Promissory estoppel</a:t>
            </a:r>
            <a:r>
              <a:rPr lang="en-US" altLang="en-US" sz="1800"/>
              <a:t>?</a:t>
            </a:r>
          </a:p>
        </p:txBody>
      </p:sp>
      <p:sp>
        <p:nvSpPr>
          <p:cNvPr id="5149" name="Line 74">
            <a:extLst>
              <a:ext uri="{FF2B5EF4-FFF2-40B4-BE49-F238E27FC236}">
                <a16:creationId xmlns:a16="http://schemas.microsoft.com/office/drawing/2014/main" id="{8E3F2142-B961-4330-B66F-32068223A2AA}"/>
              </a:ext>
            </a:extLst>
          </p:cNvPr>
          <p:cNvSpPr>
            <a:spLocks noChangeShapeType="1"/>
          </p:cNvSpPr>
          <p:nvPr/>
        </p:nvSpPr>
        <p:spPr bwMode="auto">
          <a:xfrm>
            <a:off x="6934200" y="21336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0" name="Line 75">
            <a:extLst>
              <a:ext uri="{FF2B5EF4-FFF2-40B4-BE49-F238E27FC236}">
                <a16:creationId xmlns:a16="http://schemas.microsoft.com/office/drawing/2014/main" id="{BB26AD17-30E5-4BFF-92AD-C1091EAFB42B}"/>
              </a:ext>
            </a:extLst>
          </p:cNvPr>
          <p:cNvSpPr>
            <a:spLocks noChangeShapeType="1"/>
          </p:cNvSpPr>
          <p:nvPr/>
        </p:nvSpPr>
        <p:spPr bwMode="auto">
          <a:xfrm flipH="1">
            <a:off x="5943600" y="2133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1" name="Text Box 76">
            <a:extLst>
              <a:ext uri="{FF2B5EF4-FFF2-40B4-BE49-F238E27FC236}">
                <a16:creationId xmlns:a16="http://schemas.microsoft.com/office/drawing/2014/main" id="{8909F153-92FE-41AB-95FE-552EA4B2C41D}"/>
              </a:ext>
            </a:extLst>
          </p:cNvPr>
          <p:cNvSpPr txBox="1">
            <a:spLocks noChangeArrowheads="1"/>
          </p:cNvSpPr>
          <p:nvPr/>
        </p:nvSpPr>
        <p:spPr bwMode="auto">
          <a:xfrm>
            <a:off x="5638800" y="2133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2" name="Text Box 77">
            <a:extLst>
              <a:ext uri="{FF2B5EF4-FFF2-40B4-BE49-F238E27FC236}">
                <a16:creationId xmlns:a16="http://schemas.microsoft.com/office/drawing/2014/main" id="{E1843BB2-F554-46A5-9FA1-2CB6C6D9554E}"/>
              </a:ext>
            </a:extLst>
          </p:cNvPr>
          <p:cNvSpPr txBox="1">
            <a:spLocks noChangeArrowheads="1"/>
          </p:cNvSpPr>
          <p:nvPr/>
        </p:nvSpPr>
        <p:spPr bwMode="auto">
          <a:xfrm>
            <a:off x="7239000" y="2057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3" name="Text Box 78">
            <a:extLst>
              <a:ext uri="{FF2B5EF4-FFF2-40B4-BE49-F238E27FC236}">
                <a16:creationId xmlns:a16="http://schemas.microsoft.com/office/drawing/2014/main" id="{80601159-4025-4E16-9678-9BEC3376EE6D}"/>
              </a:ext>
            </a:extLst>
          </p:cNvPr>
          <p:cNvSpPr txBox="1">
            <a:spLocks noChangeArrowheads="1"/>
          </p:cNvSpPr>
          <p:nvPr/>
        </p:nvSpPr>
        <p:spPr bwMode="auto">
          <a:xfrm>
            <a:off x="5410200" y="26670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54" name="Text Box 79">
            <a:extLst>
              <a:ext uri="{FF2B5EF4-FFF2-40B4-BE49-F238E27FC236}">
                <a16:creationId xmlns:a16="http://schemas.microsoft.com/office/drawing/2014/main" id="{0A7500BD-5CFE-4DA4-B76B-A0C1339CB509}"/>
              </a:ext>
            </a:extLst>
          </p:cNvPr>
          <p:cNvSpPr txBox="1">
            <a:spLocks noChangeArrowheads="1"/>
          </p:cNvSpPr>
          <p:nvPr/>
        </p:nvSpPr>
        <p:spPr bwMode="auto">
          <a:xfrm>
            <a:off x="7162800" y="2667000"/>
            <a:ext cx="1752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t>Moral obligation or other exception?</a:t>
            </a:r>
          </a:p>
        </p:txBody>
      </p:sp>
      <p:sp>
        <p:nvSpPr>
          <p:cNvPr id="5155" name="Line 80">
            <a:extLst>
              <a:ext uri="{FF2B5EF4-FFF2-40B4-BE49-F238E27FC236}">
                <a16:creationId xmlns:a16="http://schemas.microsoft.com/office/drawing/2014/main" id="{BFABBF56-FCA8-4B8E-9E6F-F1F20348867F}"/>
              </a:ext>
            </a:extLst>
          </p:cNvPr>
          <p:cNvSpPr>
            <a:spLocks noChangeShapeType="1"/>
          </p:cNvSpPr>
          <p:nvPr/>
        </p:nvSpPr>
        <p:spPr bwMode="auto">
          <a:xfrm>
            <a:off x="7696200" y="3810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6" name="Line 81">
            <a:extLst>
              <a:ext uri="{FF2B5EF4-FFF2-40B4-BE49-F238E27FC236}">
                <a16:creationId xmlns:a16="http://schemas.microsoft.com/office/drawing/2014/main" id="{DC6840EA-2BAC-4663-97DF-27C6F63BE420}"/>
              </a:ext>
            </a:extLst>
          </p:cNvPr>
          <p:cNvSpPr>
            <a:spLocks noChangeShapeType="1"/>
          </p:cNvSpPr>
          <p:nvPr/>
        </p:nvSpPr>
        <p:spPr bwMode="auto">
          <a:xfrm flipH="1">
            <a:off x="6934200" y="3810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7" name="Text Box 82">
            <a:extLst>
              <a:ext uri="{FF2B5EF4-FFF2-40B4-BE49-F238E27FC236}">
                <a16:creationId xmlns:a16="http://schemas.microsoft.com/office/drawing/2014/main" id="{EAB4F5B2-872B-4D48-8FB1-3CEF3BBE1009}"/>
              </a:ext>
            </a:extLst>
          </p:cNvPr>
          <p:cNvSpPr txBox="1">
            <a:spLocks noChangeArrowheads="1"/>
          </p:cNvSpPr>
          <p:nvPr/>
        </p:nvSpPr>
        <p:spPr bwMode="auto">
          <a:xfrm>
            <a:off x="67818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8" name="Text Box 83">
            <a:extLst>
              <a:ext uri="{FF2B5EF4-FFF2-40B4-BE49-F238E27FC236}">
                <a16:creationId xmlns:a16="http://schemas.microsoft.com/office/drawing/2014/main" id="{853CC94F-2A09-4DCF-94E8-C31D87783D0D}"/>
              </a:ext>
            </a:extLst>
          </p:cNvPr>
          <p:cNvSpPr txBox="1">
            <a:spLocks noChangeArrowheads="1"/>
          </p:cNvSpPr>
          <p:nvPr/>
        </p:nvSpPr>
        <p:spPr bwMode="auto">
          <a:xfrm>
            <a:off x="81534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9" name="Text Box 84">
            <a:extLst>
              <a:ext uri="{FF2B5EF4-FFF2-40B4-BE49-F238E27FC236}">
                <a16:creationId xmlns:a16="http://schemas.microsoft.com/office/drawing/2014/main" id="{02EFFC65-FE12-431D-ADF9-5C35A678E5FB}"/>
              </a:ext>
            </a:extLst>
          </p:cNvPr>
          <p:cNvSpPr txBox="1">
            <a:spLocks noChangeArrowheads="1"/>
          </p:cNvSpPr>
          <p:nvPr/>
        </p:nvSpPr>
        <p:spPr bwMode="auto">
          <a:xfrm>
            <a:off x="5715000" y="43434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60" name="Text Box 85">
            <a:extLst>
              <a:ext uri="{FF2B5EF4-FFF2-40B4-BE49-F238E27FC236}">
                <a16:creationId xmlns:a16="http://schemas.microsoft.com/office/drawing/2014/main" id="{F0161F79-3561-4F5C-ABC2-DB9E20BB7232}"/>
              </a:ext>
            </a:extLst>
          </p:cNvPr>
          <p:cNvSpPr txBox="1">
            <a:spLocks noChangeArrowheads="1"/>
          </p:cNvSpPr>
          <p:nvPr/>
        </p:nvSpPr>
        <p:spPr bwMode="auto">
          <a:xfrm>
            <a:off x="7467600" y="43434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9505-F145-49B2-A5BE-792373EA5CE9}"/>
              </a:ext>
            </a:extLst>
          </p:cNvPr>
          <p:cNvSpPr>
            <a:spLocks noGrp="1"/>
          </p:cNvSpPr>
          <p:nvPr>
            <p:ph type="title"/>
          </p:nvPr>
        </p:nvSpPr>
        <p:spPr/>
        <p:txBody>
          <a:bodyPr/>
          <a:lstStyle/>
          <a:p>
            <a:r>
              <a:rPr lang="en-US" dirty="0"/>
              <a:t>Jocelyn Bell</a:t>
            </a:r>
          </a:p>
        </p:txBody>
      </p:sp>
      <p:sp>
        <p:nvSpPr>
          <p:cNvPr id="3" name="Content Placeholder 2">
            <a:extLst>
              <a:ext uri="{FF2B5EF4-FFF2-40B4-BE49-F238E27FC236}">
                <a16:creationId xmlns:a16="http://schemas.microsoft.com/office/drawing/2014/main" id="{11ED30F3-1AA2-4041-9816-8AED1E79D448}"/>
              </a:ext>
            </a:extLst>
          </p:cNvPr>
          <p:cNvSpPr>
            <a:spLocks noGrp="1"/>
          </p:cNvSpPr>
          <p:nvPr>
            <p:ph idx="1"/>
          </p:nvPr>
        </p:nvSpPr>
        <p:spPr>
          <a:xfrm>
            <a:off x="457200" y="1143000"/>
            <a:ext cx="8229600" cy="4987925"/>
          </a:xfrm>
        </p:spPr>
        <p:txBody>
          <a:bodyPr/>
          <a:lstStyle/>
          <a:p>
            <a:pPr marL="0" marR="0">
              <a:spcBef>
                <a:spcPts val="0"/>
              </a:spcBef>
              <a:spcAft>
                <a:spcPts val="0"/>
              </a:spcAft>
            </a:pPr>
            <a:r>
              <a:rPr lang="en-US" sz="2400" dirty="0">
                <a:effectLst/>
                <a:ea typeface="Times New Roman" panose="02020603050405020304" pitchFamily="18" charset="0"/>
              </a:rPr>
              <a:t>Jocelyn Bell, an astrophysicist, decides to register with the Microsoft Network. Once registered, Jocelyn sends thousands of e-mails a day to other astrophysicists around the world.  When Microsoft notices the volume of e-mail, it contacts Jocelyn and demands she stop sending so much e-mail.  Microsoft points out the User Agreement that governs the use of the Microsoft Network prohibits sending e-mail in such volume. </a:t>
            </a:r>
          </a:p>
          <a:p>
            <a:pPr marL="0" marR="0">
              <a:spcBef>
                <a:spcPts val="0"/>
              </a:spcBef>
              <a:spcAft>
                <a:spcPts val="0"/>
              </a:spcAft>
            </a:pPr>
            <a:r>
              <a:rPr lang="en-US" sz="2400" dirty="0">
                <a:effectLst/>
                <a:ea typeface="Times New Roman" panose="02020603050405020304" pitchFamily="18" charset="0"/>
              </a:rPr>
              <a:t>Microsoft’s promise to provide e-mail services and the User Agreement governing the provision of that service are unenforceable for lack of consideration.  </a:t>
            </a:r>
          </a:p>
          <a:p>
            <a:pPr marL="0" marR="0">
              <a:spcBef>
                <a:spcPts val="0"/>
              </a:spcBef>
              <a:spcAft>
                <a:spcPts val="0"/>
              </a:spcAft>
            </a:pPr>
            <a:endParaRPr lang="en-US" sz="2200" dirty="0">
              <a:effectLst/>
              <a:ea typeface="Times New Roman" panose="02020603050405020304" pitchFamily="18" charset="0"/>
            </a:endParaRPr>
          </a:p>
          <a:p>
            <a:pPr marL="0" marR="0">
              <a:spcBef>
                <a:spcPts val="0"/>
              </a:spcBef>
              <a:spcAft>
                <a:spcPts val="0"/>
              </a:spcAft>
            </a:pPr>
            <a:r>
              <a:rPr lang="en-US" sz="2200" b="1" dirty="0">
                <a:effectLst/>
                <a:ea typeface="Times New Roman" panose="02020603050405020304" pitchFamily="18" charset="0"/>
              </a:rPr>
              <a:t>(a) Yes </a:t>
            </a:r>
            <a:endParaRPr lang="en-US" sz="2200" dirty="0">
              <a:effectLst/>
              <a:ea typeface="Times New Roman" panose="02020603050405020304" pitchFamily="18" charset="0"/>
            </a:endParaRPr>
          </a:p>
          <a:p>
            <a:pPr marL="0" marR="0">
              <a:spcBef>
                <a:spcPts val="0"/>
              </a:spcBef>
              <a:spcAft>
                <a:spcPts val="0"/>
              </a:spcAft>
            </a:pPr>
            <a:r>
              <a:rPr lang="en-US" sz="2200" b="1" dirty="0">
                <a:effectLst/>
                <a:ea typeface="Times New Roman" panose="02020603050405020304" pitchFamily="18" charset="0"/>
              </a:rPr>
              <a:t>(b) No</a:t>
            </a:r>
            <a:endParaRPr lang="en-US" sz="22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4133057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15CC7-29A4-4875-BA06-3D7865BF7EC8}"/>
              </a:ext>
            </a:extLst>
          </p:cNvPr>
          <p:cNvSpPr>
            <a:spLocks noGrp="1"/>
          </p:cNvSpPr>
          <p:nvPr>
            <p:ph type="title"/>
          </p:nvPr>
        </p:nvSpPr>
        <p:spPr/>
        <p:txBody>
          <a:bodyPr/>
          <a:lstStyle/>
          <a:p>
            <a:r>
              <a:rPr lang="en-US" dirty="0"/>
              <a:t>Paul And Young</a:t>
            </a:r>
          </a:p>
        </p:txBody>
      </p:sp>
      <p:sp>
        <p:nvSpPr>
          <p:cNvPr id="3" name="Content Placeholder 2">
            <a:extLst>
              <a:ext uri="{FF2B5EF4-FFF2-40B4-BE49-F238E27FC236}">
                <a16:creationId xmlns:a16="http://schemas.microsoft.com/office/drawing/2014/main" id="{027D53A0-C367-4ED7-A5CB-21F123D9E9E1}"/>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rPr>
              <a:t>Paul is marrying Young.  He </a:t>
            </a:r>
            <a:r>
              <a:rPr lang="en-US" sz="2400" dirty="0">
                <a:ea typeface="Times New Roman" panose="02020603050405020304" pitchFamily="18" charset="0"/>
              </a:rPr>
              <a:t>promises</a:t>
            </a:r>
            <a:r>
              <a:rPr lang="en-US" sz="2400" dirty="0">
                <a:effectLst/>
                <a:ea typeface="Times New Roman" panose="02020603050405020304" pitchFamily="18" charset="0"/>
              </a:rPr>
              <a:t> to marry her on the condition that she sign a pre-nuptial agreement in which he promises to pay her a lump sum of $50,000 should they divorce, and in which she waives any right she may have to alimony or other forms of monetary support.  Are the promises enforceable?</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(A) No, because it concerns domestic matters.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(B) No, because there is no consideration for Young’s waiver of her rights.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(C) No, because there is no consideration for Paul’s promise to pay the $50,000.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(D) None of the above.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4600337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9040A-E771-4189-9E18-BA27D06867B0}"/>
              </a:ext>
            </a:extLst>
          </p:cNvPr>
          <p:cNvSpPr>
            <a:spLocks noGrp="1"/>
          </p:cNvSpPr>
          <p:nvPr>
            <p:ph type="title"/>
          </p:nvPr>
        </p:nvSpPr>
        <p:spPr/>
        <p:txBody>
          <a:bodyPr/>
          <a:lstStyle/>
          <a:p>
            <a:r>
              <a:rPr lang="en-US"/>
              <a:t>American Airlines</a:t>
            </a:r>
          </a:p>
        </p:txBody>
      </p:sp>
      <p:sp>
        <p:nvSpPr>
          <p:cNvPr id="3" name="Content Placeholder 2">
            <a:extLst>
              <a:ext uri="{FF2B5EF4-FFF2-40B4-BE49-F238E27FC236}">
                <a16:creationId xmlns:a16="http://schemas.microsoft.com/office/drawing/2014/main" id="{C8CBC385-619D-4774-91C3-ED99A9D93DD0}"/>
              </a:ext>
            </a:extLst>
          </p:cNvPr>
          <p:cNvSpPr>
            <a:spLocks noGrp="1"/>
          </p:cNvSpPr>
          <p:nvPr>
            <p:ph idx="1"/>
          </p:nvPr>
        </p:nvSpPr>
        <p:spPr>
          <a:xfrm>
            <a:off x="435980" y="914400"/>
            <a:ext cx="8229600" cy="4530725"/>
          </a:xfrm>
        </p:spPr>
        <p:txBody>
          <a:bodyPr/>
          <a:lstStyle/>
          <a:p>
            <a:pPr marL="0" marR="0">
              <a:spcBef>
                <a:spcPts val="0"/>
              </a:spcBef>
              <a:spcAft>
                <a:spcPts val="0"/>
              </a:spcAft>
            </a:pPr>
            <a:r>
              <a:rPr lang="en-US" sz="2200" dirty="0">
                <a:effectLst/>
                <a:latin typeface="Arial" panose="020B0604020202020204" pitchFamily="34" charset="0"/>
                <a:ea typeface="Times New Roman" panose="02020603050405020304" pitchFamily="18" charset="0"/>
              </a:rPr>
              <a:t>I promise to pay for my airline ticket and American Airlines promises to fly me to Chicago--subject to the following qualifications: “Carrier shall not be liable for failure to operate any flight according to schedule, with or without notice to the passenger.  Times shown in the time table or elsewhere are not guaranteed and form no part of this contract.  Carrier may without notice substitute alternate carriers or aircraft, and may alter or omit stopping places shown on the ticket in case of necessity.  Schedules are subject to change without notice.  Carrier assumes no responsibility for making connections.”  Is my promise to pay enforceable?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(A) Yes.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(B) No, because the schedules are subject to change without notice.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(C) No, because the carrier may without notice substitute alternate carriers or aircraft, and may alter or omit stopping places.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(D) No, because times are not guaranteed and form no part of the contract.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(E) (B), (C), and (D).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75809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ABF61-AFCB-41E8-9E5C-CDF968C2D35B}"/>
              </a:ext>
            </a:extLst>
          </p:cNvPr>
          <p:cNvSpPr>
            <a:spLocks noGrp="1"/>
          </p:cNvSpPr>
          <p:nvPr>
            <p:ph type="title"/>
          </p:nvPr>
        </p:nvSpPr>
        <p:spPr/>
        <p:txBody>
          <a:bodyPr/>
          <a:lstStyle/>
          <a:p>
            <a:r>
              <a:rPr lang="en-US" dirty="0"/>
              <a:t>Rules +</a:t>
            </a:r>
          </a:p>
        </p:txBody>
      </p:sp>
      <p:sp>
        <p:nvSpPr>
          <p:cNvPr id="3" name="Content Placeholder 2">
            <a:extLst>
              <a:ext uri="{FF2B5EF4-FFF2-40B4-BE49-F238E27FC236}">
                <a16:creationId xmlns:a16="http://schemas.microsoft.com/office/drawing/2014/main" id="{DF3D2286-5202-4AEE-B56C-790EA1F8004E}"/>
              </a:ext>
            </a:extLst>
          </p:cNvPr>
          <p:cNvSpPr>
            <a:spLocks noGrp="1"/>
          </p:cNvSpPr>
          <p:nvPr>
            <p:ph idx="1"/>
          </p:nvPr>
        </p:nvSpPr>
        <p:spPr/>
        <p:txBody>
          <a:bodyPr/>
          <a:lstStyle/>
          <a:p>
            <a:r>
              <a:rPr lang="en-US" dirty="0"/>
              <a:t>Decisions are a function of </a:t>
            </a:r>
          </a:p>
          <a:p>
            <a:pPr lvl="1"/>
            <a:r>
              <a:rPr lang="en-US" dirty="0"/>
              <a:t>Rules +</a:t>
            </a:r>
          </a:p>
          <a:p>
            <a:pPr lvl="1"/>
            <a:r>
              <a:rPr lang="en-US" dirty="0"/>
              <a:t>Facts +</a:t>
            </a:r>
          </a:p>
          <a:p>
            <a:pPr lvl="1"/>
            <a:r>
              <a:rPr lang="en-US" dirty="0"/>
              <a:t>Social, political, </a:t>
            </a:r>
            <a:r>
              <a:rPr lang="en-US"/>
              <a:t>moral background. </a:t>
            </a:r>
          </a:p>
        </p:txBody>
      </p:sp>
    </p:spTree>
    <p:extLst>
      <p:ext uri="{BB962C8B-B14F-4D97-AF65-F5344CB8AC3E}">
        <p14:creationId xmlns:p14="http://schemas.microsoft.com/office/powerpoint/2010/main" val="64799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DA45E-E4F5-4A18-841A-646F7C1F0DA8}"/>
              </a:ext>
            </a:extLst>
          </p:cNvPr>
          <p:cNvSpPr>
            <a:spLocks noGrp="1"/>
          </p:cNvSpPr>
          <p:nvPr>
            <p:ph type="title"/>
          </p:nvPr>
        </p:nvSpPr>
        <p:spPr/>
        <p:txBody>
          <a:bodyPr/>
          <a:lstStyle/>
          <a:p>
            <a:r>
              <a:rPr lang="en-US" sz="24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rPr>
              <a:t>Wickham &amp; Burton Coal Co. v. Farmers' Lumber Co.</a:t>
            </a:r>
            <a:endParaRPr lang="en-US" dirty="0"/>
          </a:p>
        </p:txBody>
      </p:sp>
      <p:sp>
        <p:nvSpPr>
          <p:cNvPr id="4" name="TextBox 3">
            <a:extLst>
              <a:ext uri="{FF2B5EF4-FFF2-40B4-BE49-F238E27FC236}">
                <a16:creationId xmlns:a16="http://schemas.microsoft.com/office/drawing/2014/main" id="{E52A897F-5E53-42A9-84B0-8C79D58550EA}"/>
              </a:ext>
            </a:extLst>
          </p:cNvPr>
          <p:cNvSpPr txBox="1"/>
          <p:nvPr/>
        </p:nvSpPr>
        <p:spPr>
          <a:xfrm>
            <a:off x="910281" y="1638947"/>
            <a:ext cx="1524000" cy="369332"/>
          </a:xfrm>
          <a:prstGeom prst="rect">
            <a:avLst/>
          </a:prstGeom>
          <a:noFill/>
        </p:spPr>
        <p:txBody>
          <a:bodyPr wrap="square" rtlCol="0">
            <a:spAutoFit/>
          </a:bodyPr>
          <a:lstStyle/>
          <a:p>
            <a:r>
              <a:rPr lang="en-US" dirty="0"/>
              <a:t>Wickham</a:t>
            </a:r>
          </a:p>
        </p:txBody>
      </p:sp>
      <p:sp>
        <p:nvSpPr>
          <p:cNvPr id="5" name="TextBox 4">
            <a:extLst>
              <a:ext uri="{FF2B5EF4-FFF2-40B4-BE49-F238E27FC236}">
                <a16:creationId xmlns:a16="http://schemas.microsoft.com/office/drawing/2014/main" id="{845DF476-D02D-4872-8718-EFE8525344C1}"/>
              </a:ext>
            </a:extLst>
          </p:cNvPr>
          <p:cNvSpPr txBox="1"/>
          <p:nvPr/>
        </p:nvSpPr>
        <p:spPr>
          <a:xfrm>
            <a:off x="6472881" y="1643320"/>
            <a:ext cx="1524000" cy="369332"/>
          </a:xfrm>
          <a:prstGeom prst="rect">
            <a:avLst/>
          </a:prstGeom>
          <a:noFill/>
        </p:spPr>
        <p:txBody>
          <a:bodyPr wrap="square" rtlCol="0">
            <a:spAutoFit/>
          </a:bodyPr>
          <a:lstStyle/>
          <a:p>
            <a:r>
              <a:rPr lang="en-US" dirty="0"/>
              <a:t>Farmers’</a:t>
            </a:r>
          </a:p>
        </p:txBody>
      </p:sp>
      <p:cxnSp>
        <p:nvCxnSpPr>
          <p:cNvPr id="6" name="Straight Arrow Connector 5">
            <a:extLst>
              <a:ext uri="{FF2B5EF4-FFF2-40B4-BE49-F238E27FC236}">
                <a16:creationId xmlns:a16="http://schemas.microsoft.com/office/drawing/2014/main" id="{887DD4D7-18B4-47BE-B575-723924606B0D}"/>
              </a:ext>
            </a:extLst>
          </p:cNvPr>
          <p:cNvCxnSpPr/>
          <p:nvPr/>
        </p:nvCxnSpPr>
        <p:spPr>
          <a:xfrm>
            <a:off x="2133600" y="1638947"/>
            <a:ext cx="4191000"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42EFC5B-87D0-4EAC-B5E6-9A7CCF290E41}"/>
              </a:ext>
            </a:extLst>
          </p:cNvPr>
          <p:cNvSpPr txBox="1"/>
          <p:nvPr/>
        </p:nvSpPr>
        <p:spPr>
          <a:xfrm>
            <a:off x="1409700" y="993931"/>
            <a:ext cx="6324600" cy="461665"/>
          </a:xfrm>
          <a:prstGeom prst="rect">
            <a:avLst/>
          </a:prstGeom>
          <a:noFill/>
        </p:spPr>
        <p:txBody>
          <a:bodyPr wrap="square" rtlCol="0">
            <a:spAutoFit/>
          </a:bodyPr>
          <a:lstStyle/>
          <a:p>
            <a:r>
              <a:rPr lang="en-US" sz="2400" dirty="0"/>
              <a:t>Wickham promises to sell coal (price is low)</a:t>
            </a:r>
          </a:p>
        </p:txBody>
      </p:sp>
      <p:cxnSp>
        <p:nvCxnSpPr>
          <p:cNvPr id="8" name="Straight Arrow Connector 7">
            <a:extLst>
              <a:ext uri="{FF2B5EF4-FFF2-40B4-BE49-F238E27FC236}">
                <a16:creationId xmlns:a16="http://schemas.microsoft.com/office/drawing/2014/main" id="{E1966C65-9A7D-48A2-AA62-92E8C29206FA}"/>
              </a:ext>
            </a:extLst>
          </p:cNvPr>
          <p:cNvCxnSpPr/>
          <p:nvPr/>
        </p:nvCxnSpPr>
        <p:spPr>
          <a:xfrm flipH="1" flipV="1">
            <a:off x="2057400" y="2176529"/>
            <a:ext cx="4191000" cy="437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D558E1A-F0DE-47FE-878F-4AAD5D27C9CE}"/>
              </a:ext>
            </a:extLst>
          </p:cNvPr>
          <p:cNvSpPr txBox="1"/>
          <p:nvPr/>
        </p:nvSpPr>
        <p:spPr>
          <a:xfrm>
            <a:off x="1295400" y="2438400"/>
            <a:ext cx="6324600" cy="1200329"/>
          </a:xfrm>
          <a:prstGeom prst="rect">
            <a:avLst/>
          </a:prstGeom>
          <a:noFill/>
        </p:spPr>
        <p:txBody>
          <a:bodyPr wrap="square" rtlCol="0">
            <a:spAutoFit/>
          </a:bodyPr>
          <a:lstStyle/>
          <a:p>
            <a:r>
              <a:rPr lang="en-US" sz="2400" dirty="0"/>
              <a:t>Farmers’ promises buy to coal in the amount “as [Farmers’] would want to purchase from [Wickham].” </a:t>
            </a:r>
          </a:p>
        </p:txBody>
      </p:sp>
      <p:sp>
        <p:nvSpPr>
          <p:cNvPr id="10" name="TextBox 9">
            <a:extLst>
              <a:ext uri="{FF2B5EF4-FFF2-40B4-BE49-F238E27FC236}">
                <a16:creationId xmlns:a16="http://schemas.microsoft.com/office/drawing/2014/main" id="{41E18265-6E59-4A19-BF00-522FED61839F}"/>
              </a:ext>
            </a:extLst>
          </p:cNvPr>
          <p:cNvSpPr txBox="1"/>
          <p:nvPr/>
        </p:nvSpPr>
        <p:spPr>
          <a:xfrm>
            <a:off x="914400" y="3886200"/>
            <a:ext cx="7696200" cy="2308324"/>
          </a:xfrm>
          <a:prstGeom prst="rect">
            <a:avLst/>
          </a:prstGeom>
          <a:noFill/>
        </p:spPr>
        <p:txBody>
          <a:bodyPr wrap="square" rtlCol="0">
            <a:spAutoFit/>
          </a:bodyPr>
          <a:lstStyle/>
          <a:p>
            <a:r>
              <a:rPr lang="en-US" sz="2400" dirty="0"/>
              <a:t>Coal prices have gone up; Wickham does not deliver; Farmers’ has to buy coal elsewhere at the higher market price. It sues for damages.</a:t>
            </a:r>
          </a:p>
          <a:p>
            <a:endParaRPr lang="en-US" sz="2400" dirty="0"/>
          </a:p>
          <a:p>
            <a:r>
              <a:rPr lang="en-US" sz="2400" dirty="0"/>
              <a:t>Wickham claims that its promise is unenforceable because Farmers’ promise was inadequate as consideration for it. </a:t>
            </a:r>
          </a:p>
        </p:txBody>
      </p:sp>
    </p:spTree>
    <p:extLst>
      <p:ext uri="{BB962C8B-B14F-4D97-AF65-F5344CB8AC3E}">
        <p14:creationId xmlns:p14="http://schemas.microsoft.com/office/powerpoint/2010/main" val="363916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654B1-5C37-4676-97A7-C5D02CBD1061}"/>
              </a:ext>
            </a:extLst>
          </p:cNvPr>
          <p:cNvSpPr>
            <a:spLocks noGrp="1"/>
          </p:cNvSpPr>
          <p:nvPr>
            <p:ph type="title"/>
          </p:nvPr>
        </p:nvSpPr>
        <p:spPr/>
        <p:txBody>
          <a:bodyPr/>
          <a:lstStyle/>
          <a:p>
            <a:r>
              <a:rPr lang="en-US" dirty="0"/>
              <a:t>Illusory Promise?</a:t>
            </a:r>
          </a:p>
        </p:txBody>
      </p:sp>
      <p:sp>
        <p:nvSpPr>
          <p:cNvPr id="3" name="Content Placeholder 2">
            <a:extLst>
              <a:ext uri="{FF2B5EF4-FFF2-40B4-BE49-F238E27FC236}">
                <a16:creationId xmlns:a16="http://schemas.microsoft.com/office/drawing/2014/main" id="{970EC1A1-A43C-4A5E-AC0F-BB29C069AAB4}"/>
              </a:ext>
            </a:extLst>
          </p:cNvPr>
          <p:cNvSpPr>
            <a:spLocks noGrp="1"/>
          </p:cNvSpPr>
          <p:nvPr>
            <p:ph idx="1"/>
          </p:nvPr>
        </p:nvSpPr>
        <p:spPr/>
        <p:txBody>
          <a:bodyPr/>
          <a:lstStyle/>
          <a:p>
            <a:r>
              <a:rPr lang="en-US" sz="24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rPr>
              <a:t>The court says: “The question of first importance, then, is whether there is a lack of mutuality [=consideration]. In the last analysis the counterclaim is based on the allegation that plaintiff undertook to furnish defendant such described coal ‘as defendant would want to purchase from plaintiff.’” </a:t>
            </a:r>
          </a:p>
          <a:p>
            <a:r>
              <a:rPr lang="en-US" sz="2400" dirty="0">
                <a:solidFill>
                  <a:srgbClr val="000000"/>
                </a:solidFill>
                <a:latin typeface="Verdana" panose="020B0604030504040204" pitchFamily="34" charset="0"/>
                <a:ea typeface="Times New Roman" panose="02020603050405020304" pitchFamily="18" charset="0"/>
                <a:cs typeface="Verdana" panose="020B0604030504040204" pitchFamily="34" charset="0"/>
              </a:rPr>
              <a:t>What is the argument? </a:t>
            </a:r>
            <a:endParaRPr lang="en-US" sz="24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endParaRPr>
          </a:p>
          <a:p>
            <a:endParaRPr lang="en-US" dirty="0"/>
          </a:p>
        </p:txBody>
      </p:sp>
    </p:spTree>
    <p:extLst>
      <p:ext uri="{BB962C8B-B14F-4D97-AF65-F5344CB8AC3E}">
        <p14:creationId xmlns:p14="http://schemas.microsoft.com/office/powerpoint/2010/main" val="2308007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1DD7A-7C78-4F91-B6C1-A685CC4DB071}"/>
              </a:ext>
            </a:extLst>
          </p:cNvPr>
          <p:cNvSpPr>
            <a:spLocks noGrp="1"/>
          </p:cNvSpPr>
          <p:nvPr>
            <p:ph type="title"/>
          </p:nvPr>
        </p:nvSpPr>
        <p:spPr/>
        <p:txBody>
          <a:bodyPr/>
          <a:lstStyle/>
          <a:p>
            <a:r>
              <a:rPr lang="en-US" dirty="0"/>
              <a:t>First Premise</a:t>
            </a:r>
          </a:p>
        </p:txBody>
      </p:sp>
      <p:sp>
        <p:nvSpPr>
          <p:cNvPr id="3" name="Content Placeholder 2">
            <a:extLst>
              <a:ext uri="{FF2B5EF4-FFF2-40B4-BE49-F238E27FC236}">
                <a16:creationId xmlns:a16="http://schemas.microsoft.com/office/drawing/2014/main" id="{9553DB23-BCC4-408E-A9B9-CF82E869D708}"/>
              </a:ext>
            </a:extLst>
          </p:cNvPr>
          <p:cNvSpPr>
            <a:spLocks noGrp="1"/>
          </p:cNvSpPr>
          <p:nvPr>
            <p:ph idx="1"/>
          </p:nvPr>
        </p:nvSpPr>
        <p:spPr/>
        <p:txBody>
          <a:bodyPr/>
          <a:lstStyle/>
          <a:p>
            <a:r>
              <a:rPr lang="en-US" altLang="en-US" sz="2400" b="1" dirty="0">
                <a:latin typeface="Verdana" panose="020B0604030504040204" pitchFamily="34" charset="0"/>
                <a:ea typeface="Times New Roman" panose="02020603050405020304" pitchFamily="18" charset="0"/>
                <a:cs typeface="Verdana" panose="020B0604030504040204" pitchFamily="34" charset="0"/>
              </a:rPr>
              <a:t>There is consideration for a promise if </a:t>
            </a:r>
          </a:p>
          <a:p>
            <a:pPr lvl="1"/>
            <a:r>
              <a:rPr lang="en-US" altLang="en-US" sz="2400" b="1" dirty="0">
                <a:latin typeface="Verdana" panose="020B0604030504040204" pitchFamily="34" charset="0"/>
                <a:ea typeface="Times New Roman" panose="02020603050405020304" pitchFamily="18" charset="0"/>
                <a:cs typeface="Verdana" panose="020B0604030504040204" pitchFamily="34" charset="0"/>
              </a:rPr>
              <a:t>(1) the promisor gave their promise </a:t>
            </a:r>
            <a:r>
              <a:rPr lang="en-US" altLang="en-US" sz="2400" b="1" i="1" dirty="0">
                <a:latin typeface="Verdana" panose="020B0604030504040204" pitchFamily="34" charset="0"/>
                <a:ea typeface="Times New Roman" panose="02020603050405020304" pitchFamily="18" charset="0"/>
                <a:cs typeface="Verdana" panose="020B0604030504040204" pitchFamily="34" charset="0"/>
              </a:rPr>
              <a:t>in order to get a certain type of promise or performance </a:t>
            </a:r>
            <a:r>
              <a:rPr lang="en-US" altLang="en-US" sz="2400" b="1" dirty="0">
                <a:latin typeface="Verdana" panose="020B0604030504040204" pitchFamily="34" charset="0"/>
                <a:ea typeface="Times New Roman" panose="02020603050405020304" pitchFamily="18" charset="0"/>
                <a:cs typeface="Verdana" panose="020B0604030504040204" pitchFamily="34" charset="0"/>
              </a:rPr>
              <a:t>in exchange, and </a:t>
            </a:r>
          </a:p>
          <a:p>
            <a:pPr lvl="1"/>
            <a:r>
              <a:rPr lang="en-US" altLang="en-US" sz="2400" b="1" dirty="0">
                <a:latin typeface="Verdana" panose="020B0604030504040204" pitchFamily="34" charset="0"/>
                <a:ea typeface="Times New Roman" panose="02020603050405020304" pitchFamily="18" charset="0"/>
                <a:cs typeface="Verdana" panose="020B0604030504040204" pitchFamily="34" charset="0"/>
              </a:rPr>
              <a:t>(2) the </a:t>
            </a:r>
            <a:r>
              <a:rPr lang="en-US" altLang="en-US" sz="2400" b="1" dirty="0" err="1">
                <a:latin typeface="Verdana" panose="020B0604030504040204" pitchFamily="34" charset="0"/>
                <a:ea typeface="Times New Roman" panose="02020603050405020304" pitchFamily="18" charset="0"/>
                <a:cs typeface="Verdana" panose="020B0604030504040204" pitchFamily="34" charset="0"/>
              </a:rPr>
              <a:t>promisee</a:t>
            </a:r>
            <a:r>
              <a:rPr lang="en-US" altLang="en-US" sz="2400" b="1" dirty="0">
                <a:latin typeface="Verdana" panose="020B0604030504040204" pitchFamily="34" charset="0"/>
                <a:ea typeface="Times New Roman" panose="02020603050405020304" pitchFamily="18" charset="0"/>
                <a:cs typeface="Verdana" panose="020B0604030504040204" pitchFamily="34" charset="0"/>
              </a:rPr>
              <a:t> gave the promise or performance in return.</a:t>
            </a:r>
          </a:p>
          <a:p>
            <a:pPr lvl="1"/>
            <a:endParaRPr lang="en-US" altLang="en-US" sz="2400" dirty="0">
              <a:latin typeface="Verdana" panose="020B0604030504040204" pitchFamily="34" charset="0"/>
              <a:ea typeface="Times New Roman" panose="02020603050405020304" pitchFamily="18" charset="0"/>
              <a:cs typeface="Verdana" panose="020B0604030504040204" pitchFamily="34" charset="0"/>
            </a:endParaRPr>
          </a:p>
          <a:p>
            <a:pPr marL="0">
              <a:spcBef>
                <a:spcPct val="0"/>
              </a:spcBef>
            </a:pPr>
            <a:r>
              <a:rPr lang="en-US" altLang="en-US" sz="2400" dirty="0">
                <a:latin typeface="Verdana" panose="020B0604030504040204" pitchFamily="34" charset="0"/>
                <a:ea typeface="Times New Roman" panose="02020603050405020304" pitchFamily="18" charset="0"/>
                <a:cs typeface="Arial" panose="020B0604020202020204" pitchFamily="34" charset="0"/>
              </a:rPr>
              <a:t>What was the promise that Wickham got from Farmers according to the court?</a:t>
            </a:r>
          </a:p>
          <a:p>
            <a:pPr marL="0">
              <a:spcBef>
                <a:spcPct val="0"/>
              </a:spcBef>
            </a:pPr>
            <a:r>
              <a:rPr lang="en-US" altLang="en-US" sz="2400" i="1" dirty="0">
                <a:latin typeface="Verdana" panose="020B0604030504040204" pitchFamily="34" charset="0"/>
                <a:ea typeface="Times New Roman" panose="02020603050405020304" pitchFamily="18" charset="0"/>
                <a:cs typeface="Arial" panose="020B0604020202020204" pitchFamily="34" charset="0"/>
              </a:rPr>
              <a:t>According to the court</a:t>
            </a:r>
            <a:r>
              <a:rPr lang="en-US" altLang="en-US" sz="2400" dirty="0">
                <a:latin typeface="Verdana" panose="020B0604030504040204" pitchFamily="34" charset="0"/>
                <a:ea typeface="Times New Roman" panose="02020603050405020304" pitchFamily="18" charset="0"/>
                <a:cs typeface="Arial" panose="020B0604020202020204" pitchFamily="34" charset="0"/>
              </a:rPr>
              <a:t>: </a:t>
            </a:r>
            <a:r>
              <a:rPr lang="en-US" altLang="en-US" sz="2400" b="1" dirty="0">
                <a:latin typeface="Verdana" panose="020B0604030504040204" pitchFamily="34" charset="0"/>
                <a:ea typeface="Times New Roman" panose="02020603050405020304" pitchFamily="18" charset="0"/>
                <a:cs typeface="Arial" panose="020B0604020202020204" pitchFamily="34" charset="0"/>
              </a:rPr>
              <a:t>The promise to buy as much coal as it wanted.</a:t>
            </a:r>
            <a:r>
              <a:rPr lang="en-US" sz="2400" b="1"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rPr>
              <a:t> </a:t>
            </a:r>
          </a:p>
          <a:p>
            <a:pPr marL="0">
              <a:spcBef>
                <a:spcPct val="0"/>
              </a:spcBef>
            </a:pPr>
            <a:r>
              <a:rPr lang="en-US" sz="2400" dirty="0">
                <a:solidFill>
                  <a:srgbClr val="000000"/>
                </a:solidFill>
                <a:latin typeface="Verdana" panose="020B0604030504040204" pitchFamily="34" charset="0"/>
                <a:ea typeface="Times New Roman" panose="02020603050405020304" pitchFamily="18" charset="0"/>
                <a:cs typeface="Verdana" panose="020B0604030504040204" pitchFamily="34" charset="0"/>
              </a:rPr>
              <a:t>Grant that point for sake of argument. </a:t>
            </a:r>
            <a:endParaRPr lang="en-US" sz="24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endParaRPr>
          </a:p>
          <a:p>
            <a:pPr marL="0">
              <a:spcBef>
                <a:spcPct val="0"/>
              </a:spcBef>
            </a:pPr>
            <a:endParaRPr lang="en-US" altLang="en-US" sz="2000" dirty="0">
              <a:latin typeface="Verdana" panose="020B0604030504040204" pitchFamily="34" charset="0"/>
              <a:ea typeface="Times New Roman" panose="02020603050405020304" pitchFamily="18" charset="0"/>
              <a:cs typeface="Arial" panose="020B0604020202020204" pitchFamily="34" charset="0"/>
            </a:endParaRPr>
          </a:p>
          <a:p>
            <a:pPr marL="0">
              <a:spcBef>
                <a:spcPct val="0"/>
              </a:spcBef>
            </a:pPr>
            <a:endParaRPr lang="en-US" altLang="en-US" sz="2000" dirty="0">
              <a:latin typeface="Verdana" panose="020B060403050404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52833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DEBAF-42BA-4278-BC4E-1CD7013789AA}"/>
              </a:ext>
            </a:extLst>
          </p:cNvPr>
          <p:cNvSpPr>
            <a:spLocks noGrp="1"/>
          </p:cNvSpPr>
          <p:nvPr>
            <p:ph type="title"/>
          </p:nvPr>
        </p:nvSpPr>
        <p:spPr/>
        <p:txBody>
          <a:bodyPr/>
          <a:lstStyle/>
          <a:p>
            <a:r>
              <a:rPr lang="en-US" dirty="0"/>
              <a:t>The Next Question</a:t>
            </a:r>
          </a:p>
        </p:txBody>
      </p:sp>
      <p:sp>
        <p:nvSpPr>
          <p:cNvPr id="3" name="Content Placeholder 2">
            <a:extLst>
              <a:ext uri="{FF2B5EF4-FFF2-40B4-BE49-F238E27FC236}">
                <a16:creationId xmlns:a16="http://schemas.microsoft.com/office/drawing/2014/main" id="{5DC1DD52-E4B6-4680-91AB-A4F0A3DDD97E}"/>
              </a:ext>
            </a:extLst>
          </p:cNvPr>
          <p:cNvSpPr>
            <a:spLocks noGrp="1"/>
          </p:cNvSpPr>
          <p:nvPr>
            <p:ph idx="1"/>
          </p:nvPr>
        </p:nvSpPr>
        <p:spPr/>
        <p:txBody>
          <a:bodyPr/>
          <a:lstStyle/>
          <a:p>
            <a:r>
              <a:rPr lang="en-US" dirty="0"/>
              <a:t>Did Wickham give its promise to sell coal at a bargain price to Farmers to get Farmers’ promise to buy as much coal as it wanted in return? </a:t>
            </a:r>
          </a:p>
          <a:p>
            <a:pPr lvl="1"/>
            <a:r>
              <a:rPr lang="en-US" dirty="0"/>
              <a:t>Before you answer, ask: Does Farmers’ promise obligate it to buy any coal at all? </a:t>
            </a:r>
          </a:p>
          <a:p>
            <a:pPr lvl="1"/>
            <a:r>
              <a:rPr lang="en-US" dirty="0"/>
              <a:t>Make up your mind and answer the above question. </a:t>
            </a:r>
          </a:p>
          <a:p>
            <a:r>
              <a:rPr lang="en-US" dirty="0"/>
              <a:t>(A) Yes</a:t>
            </a:r>
          </a:p>
          <a:p>
            <a:r>
              <a:rPr lang="en-US" dirty="0"/>
              <a:t>(B) No</a:t>
            </a:r>
          </a:p>
        </p:txBody>
      </p:sp>
    </p:spTree>
    <p:extLst>
      <p:ext uri="{BB962C8B-B14F-4D97-AF65-F5344CB8AC3E}">
        <p14:creationId xmlns:p14="http://schemas.microsoft.com/office/powerpoint/2010/main" val="2594280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973BE-FA6C-4E7E-A7C0-02E83EE8F960}"/>
              </a:ext>
            </a:extLst>
          </p:cNvPr>
          <p:cNvSpPr>
            <a:spLocks noGrp="1"/>
          </p:cNvSpPr>
          <p:nvPr>
            <p:ph type="title"/>
          </p:nvPr>
        </p:nvSpPr>
        <p:spPr/>
        <p:txBody>
          <a:bodyPr/>
          <a:lstStyle/>
          <a:p>
            <a:r>
              <a:rPr lang="en-US" dirty="0"/>
              <a:t>Premise 2</a:t>
            </a:r>
          </a:p>
        </p:txBody>
      </p:sp>
      <p:sp>
        <p:nvSpPr>
          <p:cNvPr id="3" name="Content Placeholder 2">
            <a:extLst>
              <a:ext uri="{FF2B5EF4-FFF2-40B4-BE49-F238E27FC236}">
                <a16:creationId xmlns:a16="http://schemas.microsoft.com/office/drawing/2014/main" id="{034AD54A-614C-44BF-9713-1BFFA62CAE80}"/>
              </a:ext>
            </a:extLst>
          </p:cNvPr>
          <p:cNvSpPr>
            <a:spLocks noGrp="1"/>
          </p:cNvSpPr>
          <p:nvPr>
            <p:ph idx="1"/>
          </p:nvPr>
        </p:nvSpPr>
        <p:spPr/>
        <p:txBody>
          <a:bodyPr/>
          <a:lstStyle/>
          <a:p>
            <a:r>
              <a:rPr lang="en-US" dirty="0"/>
              <a:t>Wickham did not give its promise to get Farmers’ promise to buy as much coal as it wanted. </a:t>
            </a:r>
          </a:p>
        </p:txBody>
      </p:sp>
    </p:spTree>
    <p:extLst>
      <p:ext uri="{BB962C8B-B14F-4D97-AF65-F5344CB8AC3E}">
        <p14:creationId xmlns:p14="http://schemas.microsoft.com/office/powerpoint/2010/main" val="787484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C2213-56FD-4DAB-A3B2-49C6F1D91720}"/>
              </a:ext>
            </a:extLst>
          </p:cNvPr>
          <p:cNvSpPr>
            <a:spLocks noGrp="1"/>
          </p:cNvSpPr>
          <p:nvPr>
            <p:ph type="title"/>
          </p:nvPr>
        </p:nvSpPr>
        <p:spPr/>
        <p:txBody>
          <a:bodyPr/>
          <a:lstStyle/>
          <a:p>
            <a:r>
              <a:rPr lang="en-US" dirty="0"/>
              <a:t>The Rest of the Argument</a:t>
            </a:r>
          </a:p>
        </p:txBody>
      </p:sp>
      <p:sp>
        <p:nvSpPr>
          <p:cNvPr id="3" name="Content Placeholder 2">
            <a:extLst>
              <a:ext uri="{FF2B5EF4-FFF2-40B4-BE49-F238E27FC236}">
                <a16:creationId xmlns:a16="http://schemas.microsoft.com/office/drawing/2014/main" id="{FD6AB482-F796-4DD6-9CAE-D270C1C8835E}"/>
              </a:ext>
            </a:extLst>
          </p:cNvPr>
          <p:cNvSpPr>
            <a:spLocks noGrp="1"/>
          </p:cNvSpPr>
          <p:nvPr>
            <p:ph idx="1"/>
          </p:nvPr>
        </p:nvSpPr>
        <p:spPr/>
        <p:txBody>
          <a:bodyPr/>
          <a:lstStyle/>
          <a:p>
            <a:pPr marL="0">
              <a:spcBef>
                <a:spcPct val="0"/>
              </a:spcBef>
            </a:pPr>
            <a:r>
              <a:rPr lang="en-US" altLang="en-US" sz="2800" dirty="0">
                <a:latin typeface="Verdana" panose="020B0604030504040204" pitchFamily="34" charset="0"/>
                <a:ea typeface="Times New Roman" panose="02020603050405020304" pitchFamily="18" charset="0"/>
                <a:cs typeface="Arial" panose="020B0604020202020204" pitchFamily="34" charset="0"/>
              </a:rPr>
              <a:t>Therefore, there was nothing Wickham gave its promise in exchange for.</a:t>
            </a:r>
          </a:p>
          <a:p>
            <a:pPr marL="0">
              <a:spcBef>
                <a:spcPct val="0"/>
              </a:spcBef>
            </a:pPr>
            <a:r>
              <a:rPr lang="en-US" altLang="en-US" sz="2800" dirty="0">
                <a:latin typeface="Verdana" panose="020B0604030504040204" pitchFamily="34" charset="0"/>
                <a:ea typeface="Times New Roman" panose="02020603050405020304" pitchFamily="18" charset="0"/>
                <a:cs typeface="Arial" panose="020B0604020202020204" pitchFamily="34" charset="0"/>
              </a:rPr>
              <a:t>Therefore, there was no consideration for its promise.</a:t>
            </a:r>
          </a:p>
          <a:p>
            <a:endParaRPr lang="en-US" dirty="0"/>
          </a:p>
        </p:txBody>
      </p:sp>
      <p:sp>
        <p:nvSpPr>
          <p:cNvPr id="4" name="Oval 3">
            <a:extLst>
              <a:ext uri="{FF2B5EF4-FFF2-40B4-BE49-F238E27FC236}">
                <a16:creationId xmlns:a16="http://schemas.microsoft.com/office/drawing/2014/main" id="{CDEDA2EE-D1E4-43DC-8460-05264AEE9961}"/>
              </a:ext>
            </a:extLst>
          </p:cNvPr>
          <p:cNvSpPr/>
          <p:nvPr/>
        </p:nvSpPr>
        <p:spPr>
          <a:xfrm>
            <a:off x="228600" y="1299522"/>
            <a:ext cx="8077200" cy="1752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DCD24FD1-BB34-4BD6-AF99-38F5BE195E1A}"/>
              </a:ext>
            </a:extLst>
          </p:cNvPr>
          <p:cNvCxnSpPr>
            <a:cxnSpLocks/>
          </p:cNvCxnSpPr>
          <p:nvPr/>
        </p:nvCxnSpPr>
        <p:spPr>
          <a:xfrm flipV="1">
            <a:off x="1981200" y="3052123"/>
            <a:ext cx="2895600" cy="71410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A6E064-76DB-4E69-84E2-76B10436D7FA}"/>
              </a:ext>
            </a:extLst>
          </p:cNvPr>
          <p:cNvSpPr txBox="1"/>
          <p:nvPr/>
        </p:nvSpPr>
        <p:spPr>
          <a:xfrm>
            <a:off x="381000" y="3766229"/>
            <a:ext cx="8534400" cy="3046988"/>
          </a:xfrm>
          <a:prstGeom prst="rect">
            <a:avLst/>
          </a:prstGeom>
          <a:noFill/>
          <a:ln w="28575">
            <a:solidFill>
              <a:srgbClr val="FF0000"/>
            </a:solidFill>
          </a:ln>
        </p:spPr>
        <p:txBody>
          <a:bodyPr wrap="square" rtlCol="0">
            <a:spAutoFit/>
          </a:bodyPr>
          <a:lstStyle/>
          <a:p>
            <a:r>
              <a:rPr lang="en-US" sz="2400" dirty="0"/>
              <a:t>Is this true?</a:t>
            </a:r>
          </a:p>
          <a:p>
            <a:endParaRPr lang="en-US" sz="2400" dirty="0"/>
          </a:p>
          <a:p>
            <a:r>
              <a:rPr lang="en-US" sz="2400" dirty="0"/>
              <a:t>We answer “not necessarily” in two steps.</a:t>
            </a:r>
          </a:p>
          <a:p>
            <a:endParaRPr lang="en-US" sz="2400" dirty="0"/>
          </a:p>
          <a:p>
            <a:r>
              <a:rPr lang="en-US" sz="2400" dirty="0"/>
              <a:t>First, we show how to </a:t>
            </a:r>
            <a:r>
              <a:rPr lang="en-US" sz="2400" i="1" dirty="0"/>
              <a:t>imply</a:t>
            </a:r>
            <a:r>
              <a:rPr lang="en-US" sz="2400" dirty="0"/>
              <a:t> a promise not explicitly stated.</a:t>
            </a:r>
          </a:p>
          <a:p>
            <a:endParaRPr lang="en-US" sz="2400" dirty="0"/>
          </a:p>
          <a:p>
            <a:r>
              <a:rPr lang="en-US" sz="2400" dirty="0"/>
              <a:t>Second, we show how to imply a promise in cases like </a:t>
            </a:r>
            <a:r>
              <a:rPr lang="en-US" sz="2400" i="1" dirty="0"/>
              <a:t>Wickham</a:t>
            </a:r>
            <a:r>
              <a:rPr lang="en-US" sz="2400" dirty="0"/>
              <a:t>.</a:t>
            </a:r>
          </a:p>
        </p:txBody>
      </p:sp>
    </p:spTree>
    <p:extLst>
      <p:ext uri="{BB962C8B-B14F-4D97-AF65-F5344CB8AC3E}">
        <p14:creationId xmlns:p14="http://schemas.microsoft.com/office/powerpoint/2010/main" val="869447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2404</TotalTime>
  <Words>2098</Words>
  <Application>Microsoft Office PowerPoint</Application>
  <PresentationFormat>On-screen Show (4:3)</PresentationFormat>
  <Paragraphs>152</Paragraphs>
  <Slides>25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Garamond</vt:lpstr>
      <vt:lpstr>Times New Roman</vt:lpstr>
      <vt:lpstr>Verdana</vt:lpstr>
      <vt:lpstr>Wingdings</vt:lpstr>
      <vt:lpstr>Edge</vt:lpstr>
      <vt:lpstr>Illusory and Implied Promises</vt:lpstr>
      <vt:lpstr>The Rule</vt:lpstr>
      <vt:lpstr>Rules +</vt:lpstr>
      <vt:lpstr>Wickham &amp; Burton Coal Co. v. Farmers' Lumber Co.</vt:lpstr>
      <vt:lpstr>Illusory Promise?</vt:lpstr>
      <vt:lpstr>First Premise</vt:lpstr>
      <vt:lpstr>The Next Question</vt:lpstr>
      <vt:lpstr>Premise 2</vt:lpstr>
      <vt:lpstr>The Rest of the Argument</vt:lpstr>
      <vt:lpstr>Wood v. Lucy, Lady Duff-Gordon</vt:lpstr>
      <vt:lpstr>The Problem</vt:lpstr>
      <vt:lpstr>The Court Implies A Promise</vt:lpstr>
      <vt:lpstr>Wood v. Lucy</vt:lpstr>
      <vt:lpstr>Cardozo’s Argument In Wood</vt:lpstr>
      <vt:lpstr>Comments on Implied promises </vt:lpstr>
      <vt:lpstr>Answers</vt:lpstr>
      <vt:lpstr>Rules +</vt:lpstr>
      <vt:lpstr>Be Careful When Looking for Patterns</vt:lpstr>
      <vt:lpstr>A Silly Pattern</vt:lpstr>
      <vt:lpstr>One More Example: Option Contracts</vt:lpstr>
      <vt:lpstr>A Change In Attitude</vt:lpstr>
      <vt:lpstr>PowerPoint Presentation</vt:lpstr>
      <vt:lpstr>Jocelyn Bell</vt:lpstr>
      <vt:lpstr>Paul And Young</vt:lpstr>
      <vt:lpstr>American Airlines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362</cp:revision>
  <dcterms:created xsi:type="dcterms:W3CDTF">2004-02-06T21:25:14Z</dcterms:created>
  <dcterms:modified xsi:type="dcterms:W3CDTF">2025-08-25T15:49:43Z</dcterms:modified>
</cp:coreProperties>
</file>